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31"/>
  </p:notesMasterIdLst>
  <p:handoutMasterIdLst>
    <p:handoutMasterId r:id="rId32"/>
  </p:handoutMasterIdLst>
  <p:sldIdLst>
    <p:sldId id="381" r:id="rId3"/>
    <p:sldId id="382" r:id="rId4"/>
    <p:sldId id="383" r:id="rId5"/>
    <p:sldId id="384" r:id="rId6"/>
    <p:sldId id="363" r:id="rId7"/>
    <p:sldId id="364" r:id="rId8"/>
    <p:sldId id="302" r:id="rId9"/>
    <p:sldId id="326" r:id="rId10"/>
    <p:sldId id="365" r:id="rId11"/>
    <p:sldId id="366" r:id="rId12"/>
    <p:sldId id="368" r:id="rId13"/>
    <p:sldId id="369" r:id="rId14"/>
    <p:sldId id="367" r:id="rId15"/>
    <p:sldId id="373" r:id="rId16"/>
    <p:sldId id="335" r:id="rId17"/>
    <p:sldId id="374" r:id="rId18"/>
    <p:sldId id="336" r:id="rId19"/>
    <p:sldId id="337" r:id="rId20"/>
    <p:sldId id="338" r:id="rId21"/>
    <p:sldId id="339" r:id="rId22"/>
    <p:sldId id="378" r:id="rId23"/>
    <p:sldId id="371" r:id="rId24"/>
    <p:sldId id="372" r:id="rId25"/>
    <p:sldId id="375" r:id="rId26"/>
    <p:sldId id="376" r:id="rId27"/>
    <p:sldId id="377" r:id="rId28"/>
    <p:sldId id="370" r:id="rId29"/>
    <p:sldId id="380"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FF00"/>
    <a:srgbClr val="FFCCFF"/>
    <a:srgbClr val="66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165" autoAdjust="0"/>
    <p:restoredTop sz="94660"/>
  </p:normalViewPr>
  <p:slideViewPr>
    <p:cSldViewPr snapToGrid="0">
      <p:cViewPr varScale="1">
        <p:scale>
          <a:sx n="106" d="100"/>
          <a:sy n="106" d="100"/>
        </p:scale>
        <p:origin x="-354" y="-96"/>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6" d="100"/>
          <a:sy n="66" d="100"/>
        </p:scale>
        <p:origin x="3134"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6EFA3E-C277-4A52-9B13-ED2F693DE618}"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D979D411-0C0A-4848-BD44-37AD87C35CF7}">
      <dgm:prSet phldrT="[Text]"/>
      <dgm:spPr>
        <a:solidFill>
          <a:srgbClr val="00B050"/>
        </a:solidFill>
      </dgm:spPr>
      <dgm:t>
        <a:bodyPr/>
        <a:lstStyle/>
        <a:p>
          <a:r>
            <a:rPr lang="en-US" b="1" dirty="0">
              <a:solidFill>
                <a:schemeClr val="tx1"/>
              </a:solidFill>
            </a:rPr>
            <a:t>Getting Started</a:t>
          </a:r>
        </a:p>
      </dgm:t>
    </dgm:pt>
    <dgm:pt modelId="{92AD399A-2598-4DB8-87B2-7F864AF07A9D}" type="parTrans" cxnId="{677FC459-FA8F-48FC-AB5D-3776A04C0AD3}">
      <dgm:prSet/>
      <dgm:spPr/>
      <dgm:t>
        <a:bodyPr/>
        <a:lstStyle/>
        <a:p>
          <a:endParaRPr lang="en-US"/>
        </a:p>
      </dgm:t>
    </dgm:pt>
    <dgm:pt modelId="{85FBB794-E168-4758-92B3-D0ABA044C32C}" type="sibTrans" cxnId="{677FC459-FA8F-48FC-AB5D-3776A04C0AD3}">
      <dgm:prSet/>
      <dgm:spPr/>
      <dgm:t>
        <a:bodyPr/>
        <a:lstStyle/>
        <a:p>
          <a:endParaRPr lang="en-US"/>
        </a:p>
      </dgm:t>
    </dgm:pt>
    <dgm:pt modelId="{1B77CA51-5E75-448E-AC5A-9846B889ECBF}">
      <dgm:prSet phldrT="[Text]" custT="1"/>
      <dgm:spPr/>
      <dgm:t>
        <a:bodyPr/>
        <a:lstStyle/>
        <a:p>
          <a:r>
            <a:rPr lang="en-US" sz="2000" b="1" dirty="0"/>
            <a:t>Select a Patient Safety topic to solve</a:t>
          </a:r>
        </a:p>
      </dgm:t>
    </dgm:pt>
    <dgm:pt modelId="{849D4C12-5EF6-4C2F-87C3-4898A2497401}" type="parTrans" cxnId="{006EA2D6-6FB7-415D-898A-13BF6E22A13B}">
      <dgm:prSet/>
      <dgm:spPr/>
      <dgm:t>
        <a:bodyPr/>
        <a:lstStyle/>
        <a:p>
          <a:endParaRPr lang="en-US"/>
        </a:p>
      </dgm:t>
    </dgm:pt>
    <dgm:pt modelId="{BCE90B22-89E5-4B09-BAA8-2AF735D366E7}" type="sibTrans" cxnId="{006EA2D6-6FB7-415D-898A-13BF6E22A13B}">
      <dgm:prSet/>
      <dgm:spPr/>
      <dgm:t>
        <a:bodyPr/>
        <a:lstStyle/>
        <a:p>
          <a:endParaRPr lang="en-US"/>
        </a:p>
      </dgm:t>
    </dgm:pt>
    <dgm:pt modelId="{71534CAB-AD96-4CF9-BBD1-985CAC1BA900}">
      <dgm:prSet phldrT="[Text]"/>
      <dgm:spPr/>
      <dgm:t>
        <a:bodyPr/>
        <a:lstStyle/>
        <a:p>
          <a:r>
            <a:rPr lang="en-US" sz="1600" dirty="0"/>
            <a:t>Ask- What keeps you up at night?</a:t>
          </a:r>
        </a:p>
      </dgm:t>
    </dgm:pt>
    <dgm:pt modelId="{8D64937D-C21F-4B0E-8214-D3315CCC5A46}" type="parTrans" cxnId="{161444D7-67DB-4053-8F53-25B401F8AA33}">
      <dgm:prSet/>
      <dgm:spPr/>
      <dgm:t>
        <a:bodyPr/>
        <a:lstStyle/>
        <a:p>
          <a:endParaRPr lang="en-US"/>
        </a:p>
      </dgm:t>
    </dgm:pt>
    <dgm:pt modelId="{0E7E6622-00BD-487D-9A3D-14864959D38C}" type="sibTrans" cxnId="{161444D7-67DB-4053-8F53-25B401F8AA33}">
      <dgm:prSet/>
      <dgm:spPr/>
      <dgm:t>
        <a:bodyPr/>
        <a:lstStyle/>
        <a:p>
          <a:endParaRPr lang="en-US"/>
        </a:p>
      </dgm:t>
    </dgm:pt>
    <dgm:pt modelId="{02132955-2C8E-4462-ABDF-96C7C55F3F8A}">
      <dgm:prSet phldrT="[Text]"/>
      <dgm:spPr>
        <a:solidFill>
          <a:srgbClr val="00B050"/>
        </a:solidFill>
      </dgm:spPr>
      <dgm:t>
        <a:bodyPr/>
        <a:lstStyle/>
        <a:p>
          <a:r>
            <a:rPr lang="en-US" b="1" dirty="0">
              <a:solidFill>
                <a:schemeClr val="tx1"/>
              </a:solidFill>
            </a:rPr>
            <a:t>Getting Started</a:t>
          </a:r>
          <a:endParaRPr lang="en-US" dirty="0"/>
        </a:p>
      </dgm:t>
    </dgm:pt>
    <dgm:pt modelId="{03C93F40-8951-4015-839A-E7C302FBC3F0}" type="parTrans" cxnId="{E28D472E-876E-4A35-A8ED-64173B4C1D79}">
      <dgm:prSet/>
      <dgm:spPr/>
      <dgm:t>
        <a:bodyPr/>
        <a:lstStyle/>
        <a:p>
          <a:endParaRPr lang="en-US"/>
        </a:p>
      </dgm:t>
    </dgm:pt>
    <dgm:pt modelId="{2E65B87A-A205-4C72-93BA-E94B549067A0}" type="sibTrans" cxnId="{E28D472E-876E-4A35-A8ED-64173B4C1D79}">
      <dgm:prSet/>
      <dgm:spPr/>
      <dgm:t>
        <a:bodyPr/>
        <a:lstStyle/>
        <a:p>
          <a:endParaRPr lang="en-US"/>
        </a:p>
      </dgm:t>
    </dgm:pt>
    <dgm:pt modelId="{6CB9512C-A0AF-4A3D-93E0-7141FC5AEC91}">
      <dgm:prSet phldrT="[Text]" custT="1"/>
      <dgm:spPr/>
      <dgm:t>
        <a:bodyPr/>
        <a:lstStyle/>
        <a:p>
          <a:r>
            <a:rPr lang="en-US" sz="2000" b="1" dirty="0"/>
            <a:t>Don’t boil the ocean</a:t>
          </a:r>
        </a:p>
      </dgm:t>
    </dgm:pt>
    <dgm:pt modelId="{8D392B62-A3BA-42A2-A1DC-70A054C311A5}" type="parTrans" cxnId="{331E9379-6C5A-4FBE-A8A8-1E6B4B4A355E}">
      <dgm:prSet/>
      <dgm:spPr/>
      <dgm:t>
        <a:bodyPr/>
        <a:lstStyle/>
        <a:p>
          <a:endParaRPr lang="en-US"/>
        </a:p>
      </dgm:t>
    </dgm:pt>
    <dgm:pt modelId="{74E19DBD-83AB-4D7E-9135-4FA0C12D3D42}" type="sibTrans" cxnId="{331E9379-6C5A-4FBE-A8A8-1E6B4B4A355E}">
      <dgm:prSet/>
      <dgm:spPr/>
      <dgm:t>
        <a:bodyPr/>
        <a:lstStyle/>
        <a:p>
          <a:endParaRPr lang="en-US"/>
        </a:p>
      </dgm:t>
    </dgm:pt>
    <dgm:pt modelId="{18403C62-7853-42D2-A427-6A3FA4E318D3}">
      <dgm:prSet phldrT="[Text]"/>
      <dgm:spPr/>
      <dgm:t>
        <a:bodyPr/>
        <a:lstStyle/>
        <a:p>
          <a:r>
            <a:rPr lang="en-US" sz="1600" dirty="0"/>
            <a:t>Ask – Can we narrow the scope? Not all referrals, not all test follow-up, not all patients.</a:t>
          </a:r>
        </a:p>
      </dgm:t>
    </dgm:pt>
    <dgm:pt modelId="{039BB4EC-333B-49FF-B086-D46220870B7B}" type="parTrans" cxnId="{22B407A6-4B44-470A-A98C-F7CE51FE3C64}">
      <dgm:prSet/>
      <dgm:spPr/>
      <dgm:t>
        <a:bodyPr/>
        <a:lstStyle/>
        <a:p>
          <a:endParaRPr lang="en-US"/>
        </a:p>
      </dgm:t>
    </dgm:pt>
    <dgm:pt modelId="{3353B380-9290-44DB-8477-7590017B82FE}" type="sibTrans" cxnId="{22B407A6-4B44-470A-A98C-F7CE51FE3C64}">
      <dgm:prSet/>
      <dgm:spPr/>
      <dgm:t>
        <a:bodyPr/>
        <a:lstStyle/>
        <a:p>
          <a:endParaRPr lang="en-US"/>
        </a:p>
      </dgm:t>
    </dgm:pt>
    <dgm:pt modelId="{54C6555A-78E7-499C-B9C7-C0321DB3A5AD}">
      <dgm:prSet phldrT="[Text]"/>
      <dgm:spPr>
        <a:solidFill>
          <a:srgbClr val="00B050"/>
        </a:solidFill>
      </dgm:spPr>
      <dgm:t>
        <a:bodyPr/>
        <a:lstStyle/>
        <a:p>
          <a:r>
            <a:rPr lang="en-US" b="1" dirty="0">
              <a:solidFill>
                <a:schemeClr val="tx1"/>
              </a:solidFill>
            </a:rPr>
            <a:t>Getting Started</a:t>
          </a:r>
          <a:endParaRPr lang="en-US" dirty="0"/>
        </a:p>
      </dgm:t>
    </dgm:pt>
    <dgm:pt modelId="{5E82A598-16F4-4817-AB5F-48365CEFE47A}" type="parTrans" cxnId="{5FB8022D-6887-4AD0-A797-2CD1BD38BA38}">
      <dgm:prSet/>
      <dgm:spPr/>
      <dgm:t>
        <a:bodyPr/>
        <a:lstStyle/>
        <a:p>
          <a:endParaRPr lang="en-US"/>
        </a:p>
      </dgm:t>
    </dgm:pt>
    <dgm:pt modelId="{15698DCF-9B0A-405A-81D3-6B4903546E45}" type="sibTrans" cxnId="{5FB8022D-6887-4AD0-A797-2CD1BD38BA38}">
      <dgm:prSet/>
      <dgm:spPr/>
      <dgm:t>
        <a:bodyPr/>
        <a:lstStyle/>
        <a:p>
          <a:endParaRPr lang="en-US"/>
        </a:p>
      </dgm:t>
    </dgm:pt>
    <dgm:pt modelId="{FA4AF16C-7768-46CE-AF4A-E4D4C8AEF96E}">
      <dgm:prSet phldrT="[Text]" custT="1"/>
      <dgm:spPr/>
      <dgm:t>
        <a:bodyPr/>
        <a:lstStyle/>
        <a:p>
          <a:r>
            <a:rPr lang="en-US" sz="2000" b="1" dirty="0"/>
            <a:t>Assemble a Team</a:t>
          </a:r>
        </a:p>
      </dgm:t>
    </dgm:pt>
    <dgm:pt modelId="{58E2E9CF-1F78-48E2-852E-C1456A7B7686}" type="parTrans" cxnId="{DD5DFB1C-22B8-41C4-92C8-CE0A3DA16881}">
      <dgm:prSet/>
      <dgm:spPr/>
      <dgm:t>
        <a:bodyPr/>
        <a:lstStyle/>
        <a:p>
          <a:endParaRPr lang="en-US"/>
        </a:p>
      </dgm:t>
    </dgm:pt>
    <dgm:pt modelId="{427626CC-4232-4821-BFCD-55F50EE2D07D}" type="sibTrans" cxnId="{DD5DFB1C-22B8-41C4-92C8-CE0A3DA16881}">
      <dgm:prSet/>
      <dgm:spPr/>
      <dgm:t>
        <a:bodyPr/>
        <a:lstStyle/>
        <a:p>
          <a:endParaRPr lang="en-US"/>
        </a:p>
      </dgm:t>
    </dgm:pt>
    <dgm:pt modelId="{DC61361D-C141-47C8-A789-09281EE03B87}">
      <dgm:prSet phldrT="[Text]"/>
      <dgm:spPr/>
      <dgm:t>
        <a:bodyPr/>
        <a:lstStyle/>
        <a:p>
          <a:r>
            <a:rPr lang="en-US" sz="1600" dirty="0"/>
            <a:t>Ask – Who are the front-line staff? </a:t>
          </a:r>
        </a:p>
      </dgm:t>
    </dgm:pt>
    <dgm:pt modelId="{23887CEA-7A36-43E7-89A9-D0048D3D07A0}" type="parTrans" cxnId="{A1F71FB7-AC40-4A88-8D7B-EE925A94899E}">
      <dgm:prSet/>
      <dgm:spPr/>
      <dgm:t>
        <a:bodyPr/>
        <a:lstStyle/>
        <a:p>
          <a:endParaRPr lang="en-US"/>
        </a:p>
      </dgm:t>
    </dgm:pt>
    <dgm:pt modelId="{74A5A2C3-A7CE-4740-99AA-E0B1AD9FF522}" type="sibTrans" cxnId="{A1F71FB7-AC40-4A88-8D7B-EE925A94899E}">
      <dgm:prSet/>
      <dgm:spPr/>
      <dgm:t>
        <a:bodyPr/>
        <a:lstStyle/>
        <a:p>
          <a:endParaRPr lang="en-US"/>
        </a:p>
      </dgm:t>
    </dgm:pt>
    <dgm:pt modelId="{858BC205-A649-4E44-B04A-0EFD4412D5AD}">
      <dgm:prSet phldrT="[Text]"/>
      <dgm:spPr/>
      <dgm:t>
        <a:bodyPr/>
        <a:lstStyle/>
        <a:p>
          <a:endParaRPr lang="en-US" sz="1600" dirty="0"/>
        </a:p>
      </dgm:t>
    </dgm:pt>
    <dgm:pt modelId="{58F9D85D-FBB4-481D-A77D-6222249ACE4D}" type="parTrans" cxnId="{1DC1BA8B-7F58-463B-A97D-CFFB3553EF60}">
      <dgm:prSet/>
      <dgm:spPr/>
      <dgm:t>
        <a:bodyPr/>
        <a:lstStyle/>
        <a:p>
          <a:endParaRPr lang="en-US"/>
        </a:p>
      </dgm:t>
    </dgm:pt>
    <dgm:pt modelId="{75784559-F976-4214-8095-1944F767CBB6}" type="sibTrans" cxnId="{1DC1BA8B-7F58-463B-A97D-CFFB3553EF60}">
      <dgm:prSet/>
      <dgm:spPr/>
      <dgm:t>
        <a:bodyPr/>
        <a:lstStyle/>
        <a:p>
          <a:endParaRPr lang="en-US"/>
        </a:p>
      </dgm:t>
    </dgm:pt>
    <dgm:pt modelId="{A5A95033-CCFF-4766-B9A3-0506A97663A4}">
      <dgm:prSet phldrT="[Text]"/>
      <dgm:spPr/>
      <dgm:t>
        <a:bodyPr/>
        <a:lstStyle/>
        <a:p>
          <a:r>
            <a:rPr lang="en-US" sz="1600" dirty="0"/>
            <a:t>Ask – How can we get patient feedback?</a:t>
          </a:r>
        </a:p>
      </dgm:t>
    </dgm:pt>
    <dgm:pt modelId="{3B2CAE57-E064-453A-815F-E6E7A9BF44C2}" type="parTrans" cxnId="{473B5065-7E48-4E20-9089-E163EBB23BC2}">
      <dgm:prSet/>
      <dgm:spPr/>
      <dgm:t>
        <a:bodyPr/>
        <a:lstStyle/>
        <a:p>
          <a:endParaRPr lang="en-US"/>
        </a:p>
      </dgm:t>
    </dgm:pt>
    <dgm:pt modelId="{32237AEC-21DA-45FC-AAD2-9C0E26E09A1E}" type="sibTrans" cxnId="{473B5065-7E48-4E20-9089-E163EBB23BC2}">
      <dgm:prSet/>
      <dgm:spPr/>
      <dgm:t>
        <a:bodyPr/>
        <a:lstStyle/>
        <a:p>
          <a:endParaRPr lang="en-US"/>
        </a:p>
      </dgm:t>
    </dgm:pt>
    <dgm:pt modelId="{78583394-0CD6-4430-BBE0-8323DF09078D}">
      <dgm:prSet phldrT="[Text]"/>
      <dgm:spPr/>
      <dgm:t>
        <a:bodyPr/>
        <a:lstStyle/>
        <a:p>
          <a:r>
            <a:rPr lang="en-US" sz="1600" dirty="0"/>
            <a:t>Hint – Keep a list on a “parking lot”. Use a “glitch book” to keep track of ideas.</a:t>
          </a:r>
        </a:p>
      </dgm:t>
    </dgm:pt>
    <dgm:pt modelId="{F355A2A3-BBB0-4C26-8AC6-169CD26A7688}" type="parTrans" cxnId="{6E171A55-2C7F-48D5-A79B-010737A77E90}">
      <dgm:prSet/>
      <dgm:spPr/>
      <dgm:t>
        <a:bodyPr/>
        <a:lstStyle/>
        <a:p>
          <a:endParaRPr lang="en-US"/>
        </a:p>
      </dgm:t>
    </dgm:pt>
    <dgm:pt modelId="{0B4A4744-6FA8-490E-AFFD-4DEFFBD2BA78}" type="sibTrans" cxnId="{6E171A55-2C7F-48D5-A79B-010737A77E90}">
      <dgm:prSet/>
      <dgm:spPr/>
      <dgm:t>
        <a:bodyPr/>
        <a:lstStyle/>
        <a:p>
          <a:endParaRPr lang="en-US"/>
        </a:p>
      </dgm:t>
    </dgm:pt>
    <dgm:pt modelId="{C5214266-C893-49F4-8655-71EEC166BBAD}" type="pres">
      <dgm:prSet presAssocID="{966EFA3E-C277-4A52-9B13-ED2F693DE618}" presName="linearFlow" presStyleCnt="0">
        <dgm:presLayoutVars>
          <dgm:dir/>
          <dgm:animLvl val="lvl"/>
          <dgm:resizeHandles val="exact"/>
        </dgm:presLayoutVars>
      </dgm:prSet>
      <dgm:spPr/>
      <dgm:t>
        <a:bodyPr/>
        <a:lstStyle/>
        <a:p>
          <a:endParaRPr lang="en-US"/>
        </a:p>
      </dgm:t>
    </dgm:pt>
    <dgm:pt modelId="{437C413D-940D-44A1-8CEC-8C8082B54F59}" type="pres">
      <dgm:prSet presAssocID="{D979D411-0C0A-4848-BD44-37AD87C35CF7}" presName="composite" presStyleCnt="0"/>
      <dgm:spPr/>
    </dgm:pt>
    <dgm:pt modelId="{7B1AF010-420D-4278-A690-856C8370A394}" type="pres">
      <dgm:prSet presAssocID="{D979D411-0C0A-4848-BD44-37AD87C35CF7}" presName="parentText" presStyleLbl="alignNode1" presStyleIdx="0" presStyleCnt="3">
        <dgm:presLayoutVars>
          <dgm:chMax val="1"/>
          <dgm:bulletEnabled val="1"/>
        </dgm:presLayoutVars>
      </dgm:prSet>
      <dgm:spPr/>
      <dgm:t>
        <a:bodyPr/>
        <a:lstStyle/>
        <a:p>
          <a:endParaRPr lang="en-US"/>
        </a:p>
      </dgm:t>
    </dgm:pt>
    <dgm:pt modelId="{912707EB-DE8A-406E-847D-158AB7E40DCE}" type="pres">
      <dgm:prSet presAssocID="{D979D411-0C0A-4848-BD44-37AD87C35CF7}" presName="descendantText" presStyleLbl="alignAcc1" presStyleIdx="0" presStyleCnt="3">
        <dgm:presLayoutVars>
          <dgm:bulletEnabled val="1"/>
        </dgm:presLayoutVars>
      </dgm:prSet>
      <dgm:spPr/>
      <dgm:t>
        <a:bodyPr/>
        <a:lstStyle/>
        <a:p>
          <a:endParaRPr lang="en-US"/>
        </a:p>
      </dgm:t>
    </dgm:pt>
    <dgm:pt modelId="{A9231449-4A11-4DAE-9ECE-68584316156F}" type="pres">
      <dgm:prSet presAssocID="{85FBB794-E168-4758-92B3-D0ABA044C32C}" presName="sp" presStyleCnt="0"/>
      <dgm:spPr/>
    </dgm:pt>
    <dgm:pt modelId="{D710EE82-3167-464E-B661-66CE4BB88913}" type="pres">
      <dgm:prSet presAssocID="{02132955-2C8E-4462-ABDF-96C7C55F3F8A}" presName="composite" presStyleCnt="0"/>
      <dgm:spPr/>
    </dgm:pt>
    <dgm:pt modelId="{C0F5F664-9C2C-4397-B852-F30666D141A9}" type="pres">
      <dgm:prSet presAssocID="{02132955-2C8E-4462-ABDF-96C7C55F3F8A}" presName="parentText" presStyleLbl="alignNode1" presStyleIdx="1" presStyleCnt="3">
        <dgm:presLayoutVars>
          <dgm:chMax val="1"/>
          <dgm:bulletEnabled val="1"/>
        </dgm:presLayoutVars>
      </dgm:prSet>
      <dgm:spPr/>
      <dgm:t>
        <a:bodyPr/>
        <a:lstStyle/>
        <a:p>
          <a:endParaRPr lang="en-US"/>
        </a:p>
      </dgm:t>
    </dgm:pt>
    <dgm:pt modelId="{75E4D4DE-F989-4956-9767-FBB7D476F7E9}" type="pres">
      <dgm:prSet presAssocID="{02132955-2C8E-4462-ABDF-96C7C55F3F8A}" presName="descendantText" presStyleLbl="alignAcc1" presStyleIdx="1" presStyleCnt="3" custLinFactNeighborY="594">
        <dgm:presLayoutVars>
          <dgm:bulletEnabled val="1"/>
        </dgm:presLayoutVars>
      </dgm:prSet>
      <dgm:spPr/>
      <dgm:t>
        <a:bodyPr/>
        <a:lstStyle/>
        <a:p>
          <a:endParaRPr lang="en-US"/>
        </a:p>
      </dgm:t>
    </dgm:pt>
    <dgm:pt modelId="{18A33692-8FF9-4388-98D9-43937793E232}" type="pres">
      <dgm:prSet presAssocID="{2E65B87A-A205-4C72-93BA-E94B549067A0}" presName="sp" presStyleCnt="0"/>
      <dgm:spPr/>
    </dgm:pt>
    <dgm:pt modelId="{3421F6EA-4EAF-4128-AE91-C151F5C4AEB8}" type="pres">
      <dgm:prSet presAssocID="{54C6555A-78E7-499C-B9C7-C0321DB3A5AD}" presName="composite" presStyleCnt="0"/>
      <dgm:spPr/>
    </dgm:pt>
    <dgm:pt modelId="{12682E34-A569-4031-AA1A-7476F3C1A30F}" type="pres">
      <dgm:prSet presAssocID="{54C6555A-78E7-499C-B9C7-C0321DB3A5AD}" presName="parentText" presStyleLbl="alignNode1" presStyleIdx="2" presStyleCnt="3">
        <dgm:presLayoutVars>
          <dgm:chMax val="1"/>
          <dgm:bulletEnabled val="1"/>
        </dgm:presLayoutVars>
      </dgm:prSet>
      <dgm:spPr/>
      <dgm:t>
        <a:bodyPr/>
        <a:lstStyle/>
        <a:p>
          <a:endParaRPr lang="en-US"/>
        </a:p>
      </dgm:t>
    </dgm:pt>
    <dgm:pt modelId="{E3EA3163-53AE-4B9D-AF51-3695ED4B565C}" type="pres">
      <dgm:prSet presAssocID="{54C6555A-78E7-499C-B9C7-C0321DB3A5AD}" presName="descendantText" presStyleLbl="alignAcc1" presStyleIdx="2" presStyleCnt="3">
        <dgm:presLayoutVars>
          <dgm:bulletEnabled val="1"/>
        </dgm:presLayoutVars>
      </dgm:prSet>
      <dgm:spPr/>
      <dgm:t>
        <a:bodyPr/>
        <a:lstStyle/>
        <a:p>
          <a:endParaRPr lang="en-US"/>
        </a:p>
      </dgm:t>
    </dgm:pt>
  </dgm:ptLst>
  <dgm:cxnLst>
    <dgm:cxn modelId="{41925391-CF65-42C1-8C02-AA17230266AD}" type="presOf" srcId="{02132955-2C8E-4462-ABDF-96C7C55F3F8A}" destId="{C0F5F664-9C2C-4397-B852-F30666D141A9}" srcOrd="0" destOrd="0" presId="urn:microsoft.com/office/officeart/2005/8/layout/chevron2"/>
    <dgm:cxn modelId="{95A08E6C-A270-4B62-80B8-8BE8F7FB9D69}" type="presOf" srcId="{1B77CA51-5E75-448E-AC5A-9846B889ECBF}" destId="{912707EB-DE8A-406E-847D-158AB7E40DCE}" srcOrd="0" destOrd="0" presId="urn:microsoft.com/office/officeart/2005/8/layout/chevron2"/>
    <dgm:cxn modelId="{1DC1BA8B-7F58-463B-A97D-CFFB3553EF60}" srcId="{D979D411-0C0A-4848-BD44-37AD87C35CF7}" destId="{858BC205-A649-4E44-B04A-0EFD4412D5AD}" srcOrd="3" destOrd="0" parTransId="{58F9D85D-FBB4-481D-A77D-6222249ACE4D}" sibTransId="{75784559-F976-4214-8095-1944F767CBB6}"/>
    <dgm:cxn modelId="{09026FA4-18B6-4CC2-BE4A-2D6F86B9AA63}" type="presOf" srcId="{18403C62-7853-42D2-A427-6A3FA4E318D3}" destId="{75E4D4DE-F989-4956-9767-FBB7D476F7E9}" srcOrd="0" destOrd="1" presId="urn:microsoft.com/office/officeart/2005/8/layout/chevron2"/>
    <dgm:cxn modelId="{718FE2E9-A733-4CAF-B079-B4346802DC87}" type="presOf" srcId="{71534CAB-AD96-4CF9-BBD1-985CAC1BA900}" destId="{912707EB-DE8A-406E-847D-158AB7E40DCE}" srcOrd="0" destOrd="1" presId="urn:microsoft.com/office/officeart/2005/8/layout/chevron2"/>
    <dgm:cxn modelId="{713F7477-5296-4199-8E14-CFD08AB2C29D}" type="presOf" srcId="{DC61361D-C141-47C8-A789-09281EE03B87}" destId="{E3EA3163-53AE-4B9D-AF51-3695ED4B565C}" srcOrd="0" destOrd="1" presId="urn:microsoft.com/office/officeart/2005/8/layout/chevron2"/>
    <dgm:cxn modelId="{331E9379-6C5A-4FBE-A8A8-1E6B4B4A355E}" srcId="{02132955-2C8E-4462-ABDF-96C7C55F3F8A}" destId="{6CB9512C-A0AF-4A3D-93E0-7141FC5AEC91}" srcOrd="0" destOrd="0" parTransId="{8D392B62-A3BA-42A2-A1DC-70A054C311A5}" sibTransId="{74E19DBD-83AB-4D7E-9135-4FA0C12D3D42}"/>
    <dgm:cxn modelId="{725E2BF8-2094-4549-ABF6-BC33035EB263}" type="presOf" srcId="{966EFA3E-C277-4A52-9B13-ED2F693DE618}" destId="{C5214266-C893-49F4-8655-71EEC166BBAD}" srcOrd="0" destOrd="0" presId="urn:microsoft.com/office/officeart/2005/8/layout/chevron2"/>
    <dgm:cxn modelId="{5FB8022D-6887-4AD0-A797-2CD1BD38BA38}" srcId="{966EFA3E-C277-4A52-9B13-ED2F693DE618}" destId="{54C6555A-78E7-499C-B9C7-C0321DB3A5AD}" srcOrd="2" destOrd="0" parTransId="{5E82A598-16F4-4817-AB5F-48365CEFE47A}" sibTransId="{15698DCF-9B0A-405A-81D3-6B4903546E45}"/>
    <dgm:cxn modelId="{6E171A55-2C7F-48D5-A79B-010737A77E90}" srcId="{D979D411-0C0A-4848-BD44-37AD87C35CF7}" destId="{78583394-0CD6-4430-BBE0-8323DF09078D}" srcOrd="2" destOrd="0" parTransId="{F355A2A3-BBB0-4C26-8AC6-169CD26A7688}" sibTransId="{0B4A4744-6FA8-490E-AFFD-4DEFFBD2BA78}"/>
    <dgm:cxn modelId="{1AA3B2BF-90CB-4790-ADD6-5812DB545B73}" type="presOf" srcId="{78583394-0CD6-4430-BBE0-8323DF09078D}" destId="{912707EB-DE8A-406E-847D-158AB7E40DCE}" srcOrd="0" destOrd="2" presId="urn:microsoft.com/office/officeart/2005/8/layout/chevron2"/>
    <dgm:cxn modelId="{DD5DFB1C-22B8-41C4-92C8-CE0A3DA16881}" srcId="{54C6555A-78E7-499C-B9C7-C0321DB3A5AD}" destId="{FA4AF16C-7768-46CE-AF4A-E4D4C8AEF96E}" srcOrd="0" destOrd="0" parTransId="{58E2E9CF-1F78-48E2-852E-C1456A7B7686}" sibTransId="{427626CC-4232-4821-BFCD-55F50EE2D07D}"/>
    <dgm:cxn modelId="{BC615DA3-3A7A-4897-B6D3-108C358B6B07}" type="presOf" srcId="{FA4AF16C-7768-46CE-AF4A-E4D4C8AEF96E}" destId="{E3EA3163-53AE-4B9D-AF51-3695ED4B565C}" srcOrd="0" destOrd="0" presId="urn:microsoft.com/office/officeart/2005/8/layout/chevron2"/>
    <dgm:cxn modelId="{BF9E148F-9B49-4DBA-B634-A26B670B8B6C}" type="presOf" srcId="{858BC205-A649-4E44-B04A-0EFD4412D5AD}" destId="{912707EB-DE8A-406E-847D-158AB7E40DCE}" srcOrd="0" destOrd="3" presId="urn:microsoft.com/office/officeart/2005/8/layout/chevron2"/>
    <dgm:cxn modelId="{161444D7-67DB-4053-8F53-25B401F8AA33}" srcId="{D979D411-0C0A-4848-BD44-37AD87C35CF7}" destId="{71534CAB-AD96-4CF9-BBD1-985CAC1BA900}" srcOrd="1" destOrd="0" parTransId="{8D64937D-C21F-4B0E-8214-D3315CCC5A46}" sibTransId="{0E7E6622-00BD-487D-9A3D-14864959D38C}"/>
    <dgm:cxn modelId="{EED9D69D-1E80-4FF3-AEF4-DAD95951D2F6}" type="presOf" srcId="{6CB9512C-A0AF-4A3D-93E0-7141FC5AEC91}" destId="{75E4D4DE-F989-4956-9767-FBB7D476F7E9}" srcOrd="0" destOrd="0" presId="urn:microsoft.com/office/officeart/2005/8/layout/chevron2"/>
    <dgm:cxn modelId="{677FC459-FA8F-48FC-AB5D-3776A04C0AD3}" srcId="{966EFA3E-C277-4A52-9B13-ED2F693DE618}" destId="{D979D411-0C0A-4848-BD44-37AD87C35CF7}" srcOrd="0" destOrd="0" parTransId="{92AD399A-2598-4DB8-87B2-7F864AF07A9D}" sibTransId="{85FBB794-E168-4758-92B3-D0ABA044C32C}"/>
    <dgm:cxn modelId="{006EA2D6-6FB7-415D-898A-13BF6E22A13B}" srcId="{D979D411-0C0A-4848-BD44-37AD87C35CF7}" destId="{1B77CA51-5E75-448E-AC5A-9846B889ECBF}" srcOrd="0" destOrd="0" parTransId="{849D4C12-5EF6-4C2F-87C3-4898A2497401}" sibTransId="{BCE90B22-89E5-4B09-BAA8-2AF735D366E7}"/>
    <dgm:cxn modelId="{FBAD49CA-AAEA-4F89-B667-E483C12269AA}" type="presOf" srcId="{A5A95033-CCFF-4766-B9A3-0506A97663A4}" destId="{E3EA3163-53AE-4B9D-AF51-3695ED4B565C}" srcOrd="0" destOrd="2" presId="urn:microsoft.com/office/officeart/2005/8/layout/chevron2"/>
    <dgm:cxn modelId="{6C5DAF8E-AD40-41AF-986D-411AE147A859}" type="presOf" srcId="{D979D411-0C0A-4848-BD44-37AD87C35CF7}" destId="{7B1AF010-420D-4278-A690-856C8370A394}" srcOrd="0" destOrd="0" presId="urn:microsoft.com/office/officeart/2005/8/layout/chevron2"/>
    <dgm:cxn modelId="{7B863AFF-B6D7-49F9-9D3C-3367C2E0DC35}" type="presOf" srcId="{54C6555A-78E7-499C-B9C7-C0321DB3A5AD}" destId="{12682E34-A569-4031-AA1A-7476F3C1A30F}" srcOrd="0" destOrd="0" presId="urn:microsoft.com/office/officeart/2005/8/layout/chevron2"/>
    <dgm:cxn modelId="{E28D472E-876E-4A35-A8ED-64173B4C1D79}" srcId="{966EFA3E-C277-4A52-9B13-ED2F693DE618}" destId="{02132955-2C8E-4462-ABDF-96C7C55F3F8A}" srcOrd="1" destOrd="0" parTransId="{03C93F40-8951-4015-839A-E7C302FBC3F0}" sibTransId="{2E65B87A-A205-4C72-93BA-E94B549067A0}"/>
    <dgm:cxn modelId="{A1F71FB7-AC40-4A88-8D7B-EE925A94899E}" srcId="{54C6555A-78E7-499C-B9C7-C0321DB3A5AD}" destId="{DC61361D-C141-47C8-A789-09281EE03B87}" srcOrd="1" destOrd="0" parTransId="{23887CEA-7A36-43E7-89A9-D0048D3D07A0}" sibTransId="{74A5A2C3-A7CE-4740-99AA-E0B1AD9FF522}"/>
    <dgm:cxn modelId="{473B5065-7E48-4E20-9089-E163EBB23BC2}" srcId="{54C6555A-78E7-499C-B9C7-C0321DB3A5AD}" destId="{A5A95033-CCFF-4766-B9A3-0506A97663A4}" srcOrd="2" destOrd="0" parTransId="{3B2CAE57-E064-453A-815F-E6E7A9BF44C2}" sibTransId="{32237AEC-21DA-45FC-AAD2-9C0E26E09A1E}"/>
    <dgm:cxn modelId="{22B407A6-4B44-470A-A98C-F7CE51FE3C64}" srcId="{02132955-2C8E-4462-ABDF-96C7C55F3F8A}" destId="{18403C62-7853-42D2-A427-6A3FA4E318D3}" srcOrd="1" destOrd="0" parTransId="{039BB4EC-333B-49FF-B086-D46220870B7B}" sibTransId="{3353B380-9290-44DB-8477-7590017B82FE}"/>
    <dgm:cxn modelId="{D7FC6230-D91A-4544-8D10-99BF565ADB80}" type="presParOf" srcId="{C5214266-C893-49F4-8655-71EEC166BBAD}" destId="{437C413D-940D-44A1-8CEC-8C8082B54F59}" srcOrd="0" destOrd="0" presId="urn:microsoft.com/office/officeart/2005/8/layout/chevron2"/>
    <dgm:cxn modelId="{57D8FB09-36FD-470C-AB99-092031FB9FE3}" type="presParOf" srcId="{437C413D-940D-44A1-8CEC-8C8082B54F59}" destId="{7B1AF010-420D-4278-A690-856C8370A394}" srcOrd="0" destOrd="0" presId="urn:microsoft.com/office/officeart/2005/8/layout/chevron2"/>
    <dgm:cxn modelId="{F7B95232-75F3-410F-8516-BC05853A123C}" type="presParOf" srcId="{437C413D-940D-44A1-8CEC-8C8082B54F59}" destId="{912707EB-DE8A-406E-847D-158AB7E40DCE}" srcOrd="1" destOrd="0" presId="urn:microsoft.com/office/officeart/2005/8/layout/chevron2"/>
    <dgm:cxn modelId="{ABEBC5A4-4B6B-4084-89AE-3ECB17A8F1CF}" type="presParOf" srcId="{C5214266-C893-49F4-8655-71EEC166BBAD}" destId="{A9231449-4A11-4DAE-9ECE-68584316156F}" srcOrd="1" destOrd="0" presId="urn:microsoft.com/office/officeart/2005/8/layout/chevron2"/>
    <dgm:cxn modelId="{1F8A5032-E10F-4B34-912B-1AA6028E2655}" type="presParOf" srcId="{C5214266-C893-49F4-8655-71EEC166BBAD}" destId="{D710EE82-3167-464E-B661-66CE4BB88913}" srcOrd="2" destOrd="0" presId="urn:microsoft.com/office/officeart/2005/8/layout/chevron2"/>
    <dgm:cxn modelId="{C26AE46E-7B2E-4B18-9709-4369C8058FEC}" type="presParOf" srcId="{D710EE82-3167-464E-B661-66CE4BB88913}" destId="{C0F5F664-9C2C-4397-B852-F30666D141A9}" srcOrd="0" destOrd="0" presId="urn:microsoft.com/office/officeart/2005/8/layout/chevron2"/>
    <dgm:cxn modelId="{785B0092-59E7-40F1-A2FA-6C7258C6C056}" type="presParOf" srcId="{D710EE82-3167-464E-B661-66CE4BB88913}" destId="{75E4D4DE-F989-4956-9767-FBB7D476F7E9}" srcOrd="1" destOrd="0" presId="urn:microsoft.com/office/officeart/2005/8/layout/chevron2"/>
    <dgm:cxn modelId="{B3DD6CB3-2F9D-4954-902F-AE8BC8E4BC17}" type="presParOf" srcId="{C5214266-C893-49F4-8655-71EEC166BBAD}" destId="{18A33692-8FF9-4388-98D9-43937793E232}" srcOrd="3" destOrd="0" presId="urn:microsoft.com/office/officeart/2005/8/layout/chevron2"/>
    <dgm:cxn modelId="{97528D3B-D7E5-4270-9072-B7AF5AB46C43}" type="presParOf" srcId="{C5214266-C893-49F4-8655-71EEC166BBAD}" destId="{3421F6EA-4EAF-4128-AE91-C151F5C4AEB8}" srcOrd="4" destOrd="0" presId="urn:microsoft.com/office/officeart/2005/8/layout/chevron2"/>
    <dgm:cxn modelId="{3451563E-669B-40F9-A039-BDEE38BF5F03}" type="presParOf" srcId="{3421F6EA-4EAF-4128-AE91-C151F5C4AEB8}" destId="{12682E34-A569-4031-AA1A-7476F3C1A30F}" srcOrd="0" destOrd="0" presId="urn:microsoft.com/office/officeart/2005/8/layout/chevron2"/>
    <dgm:cxn modelId="{3C780FE0-852B-4E40-B6EF-B59F7444CC02}" type="presParOf" srcId="{3421F6EA-4EAF-4128-AE91-C151F5C4AEB8}" destId="{E3EA3163-53AE-4B9D-AF51-3695ED4B565C}"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6EFA3E-C277-4A52-9B13-ED2F693DE618}"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D979D411-0C0A-4848-BD44-37AD87C35CF7}">
      <dgm:prSet phldrT="[Text]"/>
      <dgm:spPr>
        <a:solidFill>
          <a:srgbClr val="00B050"/>
        </a:solidFill>
      </dgm:spPr>
      <dgm:t>
        <a:bodyPr/>
        <a:lstStyle/>
        <a:p>
          <a:r>
            <a:rPr lang="en-US" b="1" dirty="0">
              <a:solidFill>
                <a:schemeClr val="tx1"/>
              </a:solidFill>
            </a:rPr>
            <a:t>Getting Started</a:t>
          </a:r>
        </a:p>
      </dgm:t>
    </dgm:pt>
    <dgm:pt modelId="{92AD399A-2598-4DB8-87B2-7F864AF07A9D}" type="parTrans" cxnId="{677FC459-FA8F-48FC-AB5D-3776A04C0AD3}">
      <dgm:prSet/>
      <dgm:spPr/>
      <dgm:t>
        <a:bodyPr/>
        <a:lstStyle/>
        <a:p>
          <a:endParaRPr lang="en-US"/>
        </a:p>
      </dgm:t>
    </dgm:pt>
    <dgm:pt modelId="{85FBB794-E168-4758-92B3-D0ABA044C32C}" type="sibTrans" cxnId="{677FC459-FA8F-48FC-AB5D-3776A04C0AD3}">
      <dgm:prSet/>
      <dgm:spPr/>
      <dgm:t>
        <a:bodyPr/>
        <a:lstStyle/>
        <a:p>
          <a:endParaRPr lang="en-US"/>
        </a:p>
      </dgm:t>
    </dgm:pt>
    <dgm:pt modelId="{1B77CA51-5E75-448E-AC5A-9846B889ECBF}">
      <dgm:prSet phldrT="[Text]" custT="1"/>
      <dgm:spPr/>
      <dgm:t>
        <a:bodyPr/>
        <a:lstStyle/>
        <a:p>
          <a:r>
            <a:rPr lang="en-US" sz="2000" b="1" dirty="0"/>
            <a:t>Get some baseline data</a:t>
          </a:r>
        </a:p>
      </dgm:t>
    </dgm:pt>
    <dgm:pt modelId="{849D4C12-5EF6-4C2F-87C3-4898A2497401}" type="parTrans" cxnId="{006EA2D6-6FB7-415D-898A-13BF6E22A13B}">
      <dgm:prSet/>
      <dgm:spPr/>
      <dgm:t>
        <a:bodyPr/>
        <a:lstStyle/>
        <a:p>
          <a:endParaRPr lang="en-US"/>
        </a:p>
      </dgm:t>
    </dgm:pt>
    <dgm:pt modelId="{BCE90B22-89E5-4B09-BAA8-2AF735D366E7}" type="sibTrans" cxnId="{006EA2D6-6FB7-415D-898A-13BF6E22A13B}">
      <dgm:prSet/>
      <dgm:spPr/>
      <dgm:t>
        <a:bodyPr/>
        <a:lstStyle/>
        <a:p>
          <a:endParaRPr lang="en-US"/>
        </a:p>
      </dgm:t>
    </dgm:pt>
    <dgm:pt modelId="{71534CAB-AD96-4CF9-BBD1-985CAC1BA900}">
      <dgm:prSet phldrT="[Text]"/>
      <dgm:spPr/>
      <dgm:t>
        <a:bodyPr/>
        <a:lstStyle/>
        <a:p>
          <a:r>
            <a:rPr lang="en-US" sz="1600" dirty="0"/>
            <a:t>Ask – What is happening now?</a:t>
          </a:r>
        </a:p>
      </dgm:t>
    </dgm:pt>
    <dgm:pt modelId="{8D64937D-C21F-4B0E-8214-D3315CCC5A46}" type="parTrans" cxnId="{161444D7-67DB-4053-8F53-25B401F8AA33}">
      <dgm:prSet/>
      <dgm:spPr/>
      <dgm:t>
        <a:bodyPr/>
        <a:lstStyle/>
        <a:p>
          <a:endParaRPr lang="en-US"/>
        </a:p>
      </dgm:t>
    </dgm:pt>
    <dgm:pt modelId="{0E7E6622-00BD-487D-9A3D-14864959D38C}" type="sibTrans" cxnId="{161444D7-67DB-4053-8F53-25B401F8AA33}">
      <dgm:prSet/>
      <dgm:spPr/>
      <dgm:t>
        <a:bodyPr/>
        <a:lstStyle/>
        <a:p>
          <a:endParaRPr lang="en-US"/>
        </a:p>
      </dgm:t>
    </dgm:pt>
    <dgm:pt modelId="{02132955-2C8E-4462-ABDF-96C7C55F3F8A}">
      <dgm:prSet phldrT="[Text]"/>
      <dgm:spPr>
        <a:solidFill>
          <a:srgbClr val="00B050"/>
        </a:solidFill>
      </dgm:spPr>
      <dgm:t>
        <a:bodyPr/>
        <a:lstStyle/>
        <a:p>
          <a:r>
            <a:rPr lang="en-US" b="1" dirty="0">
              <a:solidFill>
                <a:schemeClr val="tx1"/>
              </a:solidFill>
            </a:rPr>
            <a:t>Getting started</a:t>
          </a:r>
        </a:p>
      </dgm:t>
    </dgm:pt>
    <dgm:pt modelId="{03C93F40-8951-4015-839A-E7C302FBC3F0}" type="parTrans" cxnId="{E28D472E-876E-4A35-A8ED-64173B4C1D79}">
      <dgm:prSet/>
      <dgm:spPr/>
      <dgm:t>
        <a:bodyPr/>
        <a:lstStyle/>
        <a:p>
          <a:endParaRPr lang="en-US"/>
        </a:p>
      </dgm:t>
    </dgm:pt>
    <dgm:pt modelId="{2E65B87A-A205-4C72-93BA-E94B549067A0}" type="sibTrans" cxnId="{E28D472E-876E-4A35-A8ED-64173B4C1D79}">
      <dgm:prSet/>
      <dgm:spPr/>
      <dgm:t>
        <a:bodyPr/>
        <a:lstStyle/>
        <a:p>
          <a:endParaRPr lang="en-US"/>
        </a:p>
      </dgm:t>
    </dgm:pt>
    <dgm:pt modelId="{6CB9512C-A0AF-4A3D-93E0-7141FC5AEC91}">
      <dgm:prSet phldrT="[Text]" custT="1"/>
      <dgm:spPr/>
      <dgm:t>
        <a:bodyPr/>
        <a:lstStyle/>
        <a:p>
          <a:r>
            <a:rPr lang="en-US" sz="2000" b="1" dirty="0"/>
            <a:t>Write an Aim Statement</a:t>
          </a:r>
        </a:p>
      </dgm:t>
    </dgm:pt>
    <dgm:pt modelId="{8D392B62-A3BA-42A2-A1DC-70A054C311A5}" type="parTrans" cxnId="{331E9379-6C5A-4FBE-A8A8-1E6B4B4A355E}">
      <dgm:prSet/>
      <dgm:spPr/>
      <dgm:t>
        <a:bodyPr/>
        <a:lstStyle/>
        <a:p>
          <a:endParaRPr lang="en-US"/>
        </a:p>
      </dgm:t>
    </dgm:pt>
    <dgm:pt modelId="{74E19DBD-83AB-4D7E-9135-4FA0C12D3D42}" type="sibTrans" cxnId="{331E9379-6C5A-4FBE-A8A8-1E6B4B4A355E}">
      <dgm:prSet/>
      <dgm:spPr/>
      <dgm:t>
        <a:bodyPr/>
        <a:lstStyle/>
        <a:p>
          <a:endParaRPr lang="en-US"/>
        </a:p>
      </dgm:t>
    </dgm:pt>
    <dgm:pt modelId="{18403C62-7853-42D2-A427-6A3FA4E318D3}">
      <dgm:prSet phldrT="[Text]"/>
      <dgm:spPr/>
      <dgm:t>
        <a:bodyPr/>
        <a:lstStyle/>
        <a:p>
          <a:r>
            <a:rPr lang="en-US" sz="1600" dirty="0"/>
            <a:t>Ask – Now that we have a baseline, what do we measure so we know how much to improve by when?</a:t>
          </a:r>
        </a:p>
      </dgm:t>
    </dgm:pt>
    <dgm:pt modelId="{039BB4EC-333B-49FF-B086-D46220870B7B}" type="parTrans" cxnId="{22B407A6-4B44-470A-A98C-F7CE51FE3C64}">
      <dgm:prSet/>
      <dgm:spPr/>
      <dgm:t>
        <a:bodyPr/>
        <a:lstStyle/>
        <a:p>
          <a:endParaRPr lang="en-US"/>
        </a:p>
      </dgm:t>
    </dgm:pt>
    <dgm:pt modelId="{3353B380-9290-44DB-8477-7590017B82FE}" type="sibTrans" cxnId="{22B407A6-4B44-470A-A98C-F7CE51FE3C64}">
      <dgm:prSet/>
      <dgm:spPr/>
      <dgm:t>
        <a:bodyPr/>
        <a:lstStyle/>
        <a:p>
          <a:endParaRPr lang="en-US"/>
        </a:p>
      </dgm:t>
    </dgm:pt>
    <dgm:pt modelId="{54C6555A-78E7-499C-B9C7-C0321DB3A5AD}">
      <dgm:prSet phldrT="[Text]"/>
      <dgm:spPr>
        <a:solidFill>
          <a:srgbClr val="FFFF00"/>
        </a:solidFill>
        <a:ln>
          <a:solidFill>
            <a:srgbClr val="FFFF00"/>
          </a:solidFill>
        </a:ln>
      </dgm:spPr>
      <dgm:t>
        <a:bodyPr/>
        <a:lstStyle/>
        <a:p>
          <a:r>
            <a:rPr lang="en-US" b="1" dirty="0">
              <a:solidFill>
                <a:schemeClr val="tx1"/>
              </a:solidFill>
            </a:rPr>
            <a:t>Clarify Refine</a:t>
          </a:r>
        </a:p>
      </dgm:t>
    </dgm:pt>
    <dgm:pt modelId="{5E82A598-16F4-4817-AB5F-48365CEFE47A}" type="parTrans" cxnId="{5FB8022D-6887-4AD0-A797-2CD1BD38BA38}">
      <dgm:prSet/>
      <dgm:spPr/>
      <dgm:t>
        <a:bodyPr/>
        <a:lstStyle/>
        <a:p>
          <a:endParaRPr lang="en-US"/>
        </a:p>
      </dgm:t>
    </dgm:pt>
    <dgm:pt modelId="{15698DCF-9B0A-405A-81D3-6B4903546E45}" type="sibTrans" cxnId="{5FB8022D-6887-4AD0-A797-2CD1BD38BA38}">
      <dgm:prSet/>
      <dgm:spPr/>
      <dgm:t>
        <a:bodyPr/>
        <a:lstStyle/>
        <a:p>
          <a:endParaRPr lang="en-US"/>
        </a:p>
      </dgm:t>
    </dgm:pt>
    <dgm:pt modelId="{FA4AF16C-7768-46CE-AF4A-E4D4C8AEF96E}">
      <dgm:prSet phldrT="[Text]" custT="1"/>
      <dgm:spPr/>
      <dgm:t>
        <a:bodyPr/>
        <a:lstStyle/>
        <a:p>
          <a:r>
            <a:rPr lang="en-US" sz="2000" b="1" dirty="0"/>
            <a:t>Narrow the focus of the Aim Statement</a:t>
          </a:r>
        </a:p>
      </dgm:t>
    </dgm:pt>
    <dgm:pt modelId="{58E2E9CF-1F78-48E2-852E-C1456A7B7686}" type="parTrans" cxnId="{DD5DFB1C-22B8-41C4-92C8-CE0A3DA16881}">
      <dgm:prSet/>
      <dgm:spPr/>
      <dgm:t>
        <a:bodyPr/>
        <a:lstStyle/>
        <a:p>
          <a:endParaRPr lang="en-US"/>
        </a:p>
      </dgm:t>
    </dgm:pt>
    <dgm:pt modelId="{427626CC-4232-4821-BFCD-55F50EE2D07D}" type="sibTrans" cxnId="{DD5DFB1C-22B8-41C4-92C8-CE0A3DA16881}">
      <dgm:prSet/>
      <dgm:spPr/>
      <dgm:t>
        <a:bodyPr/>
        <a:lstStyle/>
        <a:p>
          <a:endParaRPr lang="en-US"/>
        </a:p>
      </dgm:t>
    </dgm:pt>
    <dgm:pt modelId="{DC61361D-C141-47C8-A789-09281EE03B87}">
      <dgm:prSet phldrT="[Text]"/>
      <dgm:spPr/>
      <dgm:t>
        <a:bodyPr/>
        <a:lstStyle/>
        <a:p>
          <a:r>
            <a:rPr lang="en-US" sz="1600" dirty="0"/>
            <a:t>Ask – Can we narrow the scope? Not all referrals, not all test follow-up, not all patients</a:t>
          </a:r>
        </a:p>
      </dgm:t>
    </dgm:pt>
    <dgm:pt modelId="{23887CEA-7A36-43E7-89A9-D0048D3D07A0}" type="parTrans" cxnId="{A1F71FB7-AC40-4A88-8D7B-EE925A94899E}">
      <dgm:prSet/>
      <dgm:spPr/>
      <dgm:t>
        <a:bodyPr/>
        <a:lstStyle/>
        <a:p>
          <a:endParaRPr lang="en-US"/>
        </a:p>
      </dgm:t>
    </dgm:pt>
    <dgm:pt modelId="{74A5A2C3-A7CE-4740-99AA-E0B1AD9FF522}" type="sibTrans" cxnId="{A1F71FB7-AC40-4A88-8D7B-EE925A94899E}">
      <dgm:prSet/>
      <dgm:spPr/>
      <dgm:t>
        <a:bodyPr/>
        <a:lstStyle/>
        <a:p>
          <a:endParaRPr lang="en-US"/>
        </a:p>
      </dgm:t>
    </dgm:pt>
    <dgm:pt modelId="{CD37736E-C460-4227-B2FE-17C286056F5E}">
      <dgm:prSet phldrT="[Text]"/>
      <dgm:spPr/>
      <dgm:t>
        <a:bodyPr/>
        <a:lstStyle/>
        <a:p>
          <a:r>
            <a:rPr lang="en-US" sz="1600" dirty="0"/>
            <a:t>Hint – When you have a good Aim Statement, you know what to measure.</a:t>
          </a:r>
        </a:p>
      </dgm:t>
    </dgm:pt>
    <dgm:pt modelId="{6BB24765-609F-49FE-8869-C0AD3EAE033F}" type="parTrans" cxnId="{EF248433-A865-409E-BCF1-E976A3A6C7EF}">
      <dgm:prSet/>
      <dgm:spPr/>
      <dgm:t>
        <a:bodyPr/>
        <a:lstStyle/>
        <a:p>
          <a:endParaRPr lang="en-US"/>
        </a:p>
      </dgm:t>
    </dgm:pt>
    <dgm:pt modelId="{EA879517-362C-49EB-8765-2EBBB3D31AEC}" type="sibTrans" cxnId="{EF248433-A865-409E-BCF1-E976A3A6C7EF}">
      <dgm:prSet/>
      <dgm:spPr/>
      <dgm:t>
        <a:bodyPr/>
        <a:lstStyle/>
        <a:p>
          <a:endParaRPr lang="en-US"/>
        </a:p>
      </dgm:t>
    </dgm:pt>
    <dgm:pt modelId="{78583394-0CD6-4430-BBE0-8323DF09078D}">
      <dgm:prSet phldrT="[Text]"/>
      <dgm:spPr/>
      <dgm:t>
        <a:bodyPr/>
        <a:lstStyle/>
        <a:p>
          <a:r>
            <a:rPr lang="en-US" sz="1600" dirty="0"/>
            <a:t>Hint – Don’t get stuck here.  Just enough data, one day’s; one week’s. Extrapolate from there.</a:t>
          </a:r>
        </a:p>
      </dgm:t>
    </dgm:pt>
    <dgm:pt modelId="{F355A2A3-BBB0-4C26-8AC6-169CD26A7688}" type="parTrans" cxnId="{6E171A55-2C7F-48D5-A79B-010737A77E90}">
      <dgm:prSet/>
      <dgm:spPr/>
      <dgm:t>
        <a:bodyPr/>
        <a:lstStyle/>
        <a:p>
          <a:endParaRPr lang="en-US"/>
        </a:p>
      </dgm:t>
    </dgm:pt>
    <dgm:pt modelId="{0B4A4744-6FA8-490E-AFFD-4DEFFBD2BA78}" type="sibTrans" cxnId="{6E171A55-2C7F-48D5-A79B-010737A77E90}">
      <dgm:prSet/>
      <dgm:spPr/>
      <dgm:t>
        <a:bodyPr/>
        <a:lstStyle/>
        <a:p>
          <a:endParaRPr lang="en-US"/>
        </a:p>
      </dgm:t>
    </dgm:pt>
    <dgm:pt modelId="{C5214266-C893-49F4-8655-71EEC166BBAD}" type="pres">
      <dgm:prSet presAssocID="{966EFA3E-C277-4A52-9B13-ED2F693DE618}" presName="linearFlow" presStyleCnt="0">
        <dgm:presLayoutVars>
          <dgm:dir/>
          <dgm:animLvl val="lvl"/>
          <dgm:resizeHandles val="exact"/>
        </dgm:presLayoutVars>
      </dgm:prSet>
      <dgm:spPr/>
      <dgm:t>
        <a:bodyPr/>
        <a:lstStyle/>
        <a:p>
          <a:endParaRPr lang="en-US"/>
        </a:p>
      </dgm:t>
    </dgm:pt>
    <dgm:pt modelId="{437C413D-940D-44A1-8CEC-8C8082B54F59}" type="pres">
      <dgm:prSet presAssocID="{D979D411-0C0A-4848-BD44-37AD87C35CF7}" presName="composite" presStyleCnt="0"/>
      <dgm:spPr/>
    </dgm:pt>
    <dgm:pt modelId="{7B1AF010-420D-4278-A690-856C8370A394}" type="pres">
      <dgm:prSet presAssocID="{D979D411-0C0A-4848-BD44-37AD87C35CF7}" presName="parentText" presStyleLbl="alignNode1" presStyleIdx="0" presStyleCnt="3">
        <dgm:presLayoutVars>
          <dgm:chMax val="1"/>
          <dgm:bulletEnabled val="1"/>
        </dgm:presLayoutVars>
      </dgm:prSet>
      <dgm:spPr/>
      <dgm:t>
        <a:bodyPr/>
        <a:lstStyle/>
        <a:p>
          <a:endParaRPr lang="en-US"/>
        </a:p>
      </dgm:t>
    </dgm:pt>
    <dgm:pt modelId="{912707EB-DE8A-406E-847D-158AB7E40DCE}" type="pres">
      <dgm:prSet presAssocID="{D979D411-0C0A-4848-BD44-37AD87C35CF7}" presName="descendantText" presStyleLbl="alignAcc1" presStyleIdx="0" presStyleCnt="3">
        <dgm:presLayoutVars>
          <dgm:bulletEnabled val="1"/>
        </dgm:presLayoutVars>
      </dgm:prSet>
      <dgm:spPr/>
      <dgm:t>
        <a:bodyPr/>
        <a:lstStyle/>
        <a:p>
          <a:endParaRPr lang="en-US"/>
        </a:p>
      </dgm:t>
    </dgm:pt>
    <dgm:pt modelId="{A9231449-4A11-4DAE-9ECE-68584316156F}" type="pres">
      <dgm:prSet presAssocID="{85FBB794-E168-4758-92B3-D0ABA044C32C}" presName="sp" presStyleCnt="0"/>
      <dgm:spPr/>
    </dgm:pt>
    <dgm:pt modelId="{D710EE82-3167-464E-B661-66CE4BB88913}" type="pres">
      <dgm:prSet presAssocID="{02132955-2C8E-4462-ABDF-96C7C55F3F8A}" presName="composite" presStyleCnt="0"/>
      <dgm:spPr/>
    </dgm:pt>
    <dgm:pt modelId="{C0F5F664-9C2C-4397-B852-F30666D141A9}" type="pres">
      <dgm:prSet presAssocID="{02132955-2C8E-4462-ABDF-96C7C55F3F8A}" presName="parentText" presStyleLbl="alignNode1" presStyleIdx="1" presStyleCnt="3">
        <dgm:presLayoutVars>
          <dgm:chMax val="1"/>
          <dgm:bulletEnabled val="1"/>
        </dgm:presLayoutVars>
      </dgm:prSet>
      <dgm:spPr/>
      <dgm:t>
        <a:bodyPr/>
        <a:lstStyle/>
        <a:p>
          <a:endParaRPr lang="en-US"/>
        </a:p>
      </dgm:t>
    </dgm:pt>
    <dgm:pt modelId="{75E4D4DE-F989-4956-9767-FBB7D476F7E9}" type="pres">
      <dgm:prSet presAssocID="{02132955-2C8E-4462-ABDF-96C7C55F3F8A}" presName="descendantText" presStyleLbl="alignAcc1" presStyleIdx="1" presStyleCnt="3" custScaleY="97710" custLinFactNeighborY="-1698">
        <dgm:presLayoutVars>
          <dgm:bulletEnabled val="1"/>
        </dgm:presLayoutVars>
      </dgm:prSet>
      <dgm:spPr/>
      <dgm:t>
        <a:bodyPr/>
        <a:lstStyle/>
        <a:p>
          <a:endParaRPr lang="en-US"/>
        </a:p>
      </dgm:t>
    </dgm:pt>
    <dgm:pt modelId="{18A33692-8FF9-4388-98D9-43937793E232}" type="pres">
      <dgm:prSet presAssocID="{2E65B87A-A205-4C72-93BA-E94B549067A0}" presName="sp" presStyleCnt="0"/>
      <dgm:spPr/>
    </dgm:pt>
    <dgm:pt modelId="{3421F6EA-4EAF-4128-AE91-C151F5C4AEB8}" type="pres">
      <dgm:prSet presAssocID="{54C6555A-78E7-499C-B9C7-C0321DB3A5AD}" presName="composite" presStyleCnt="0"/>
      <dgm:spPr/>
    </dgm:pt>
    <dgm:pt modelId="{12682E34-A569-4031-AA1A-7476F3C1A30F}" type="pres">
      <dgm:prSet presAssocID="{54C6555A-78E7-499C-B9C7-C0321DB3A5AD}" presName="parentText" presStyleLbl="alignNode1" presStyleIdx="2" presStyleCnt="3">
        <dgm:presLayoutVars>
          <dgm:chMax val="1"/>
          <dgm:bulletEnabled val="1"/>
        </dgm:presLayoutVars>
      </dgm:prSet>
      <dgm:spPr/>
      <dgm:t>
        <a:bodyPr/>
        <a:lstStyle/>
        <a:p>
          <a:endParaRPr lang="en-US"/>
        </a:p>
      </dgm:t>
    </dgm:pt>
    <dgm:pt modelId="{E3EA3163-53AE-4B9D-AF51-3695ED4B565C}" type="pres">
      <dgm:prSet presAssocID="{54C6555A-78E7-499C-B9C7-C0321DB3A5AD}" presName="descendantText" presStyleLbl="alignAcc1" presStyleIdx="2" presStyleCnt="3">
        <dgm:presLayoutVars>
          <dgm:bulletEnabled val="1"/>
        </dgm:presLayoutVars>
      </dgm:prSet>
      <dgm:spPr/>
      <dgm:t>
        <a:bodyPr/>
        <a:lstStyle/>
        <a:p>
          <a:endParaRPr lang="en-US"/>
        </a:p>
      </dgm:t>
    </dgm:pt>
  </dgm:ptLst>
  <dgm:cxnLst>
    <dgm:cxn modelId="{2CF53800-71B2-49A9-88C7-166E20471D06}" type="presOf" srcId="{D979D411-0C0A-4848-BD44-37AD87C35CF7}" destId="{7B1AF010-420D-4278-A690-856C8370A394}" srcOrd="0" destOrd="0" presId="urn:microsoft.com/office/officeart/2005/8/layout/chevron2"/>
    <dgm:cxn modelId="{D8383F87-75BC-4288-B9A8-9E440B8C7F0E}" type="presOf" srcId="{FA4AF16C-7768-46CE-AF4A-E4D4C8AEF96E}" destId="{E3EA3163-53AE-4B9D-AF51-3695ED4B565C}" srcOrd="0" destOrd="0" presId="urn:microsoft.com/office/officeart/2005/8/layout/chevron2"/>
    <dgm:cxn modelId="{A0CFDEAF-5299-41F3-A96C-100EDFCB3D58}" type="presOf" srcId="{18403C62-7853-42D2-A427-6A3FA4E318D3}" destId="{75E4D4DE-F989-4956-9767-FBB7D476F7E9}" srcOrd="0" destOrd="1" presId="urn:microsoft.com/office/officeart/2005/8/layout/chevron2"/>
    <dgm:cxn modelId="{450E63E8-F3E2-467F-9B31-31F036FC9F26}" type="presOf" srcId="{71534CAB-AD96-4CF9-BBD1-985CAC1BA900}" destId="{912707EB-DE8A-406E-847D-158AB7E40DCE}" srcOrd="0" destOrd="1" presId="urn:microsoft.com/office/officeart/2005/8/layout/chevron2"/>
    <dgm:cxn modelId="{10EBC1BC-B745-46F7-AF8E-684C703105F9}" type="presOf" srcId="{966EFA3E-C277-4A52-9B13-ED2F693DE618}" destId="{C5214266-C893-49F4-8655-71EEC166BBAD}" srcOrd="0" destOrd="0" presId="urn:microsoft.com/office/officeart/2005/8/layout/chevron2"/>
    <dgm:cxn modelId="{331E9379-6C5A-4FBE-A8A8-1E6B4B4A355E}" srcId="{02132955-2C8E-4462-ABDF-96C7C55F3F8A}" destId="{6CB9512C-A0AF-4A3D-93E0-7141FC5AEC91}" srcOrd="0" destOrd="0" parTransId="{8D392B62-A3BA-42A2-A1DC-70A054C311A5}" sibTransId="{74E19DBD-83AB-4D7E-9135-4FA0C12D3D42}"/>
    <dgm:cxn modelId="{5FB8022D-6887-4AD0-A797-2CD1BD38BA38}" srcId="{966EFA3E-C277-4A52-9B13-ED2F693DE618}" destId="{54C6555A-78E7-499C-B9C7-C0321DB3A5AD}" srcOrd="2" destOrd="0" parTransId="{5E82A598-16F4-4817-AB5F-48365CEFE47A}" sibTransId="{15698DCF-9B0A-405A-81D3-6B4903546E45}"/>
    <dgm:cxn modelId="{6E171A55-2C7F-48D5-A79B-010737A77E90}" srcId="{D979D411-0C0A-4848-BD44-37AD87C35CF7}" destId="{78583394-0CD6-4430-BBE0-8323DF09078D}" srcOrd="2" destOrd="0" parTransId="{F355A2A3-BBB0-4C26-8AC6-169CD26A7688}" sibTransId="{0B4A4744-6FA8-490E-AFFD-4DEFFBD2BA78}"/>
    <dgm:cxn modelId="{DD5DFB1C-22B8-41C4-92C8-CE0A3DA16881}" srcId="{54C6555A-78E7-499C-B9C7-C0321DB3A5AD}" destId="{FA4AF16C-7768-46CE-AF4A-E4D4C8AEF96E}" srcOrd="0" destOrd="0" parTransId="{58E2E9CF-1F78-48E2-852E-C1456A7B7686}" sibTransId="{427626CC-4232-4821-BFCD-55F50EE2D07D}"/>
    <dgm:cxn modelId="{4093926D-92D9-4064-95D8-10CF0FB49EB7}" type="presOf" srcId="{1B77CA51-5E75-448E-AC5A-9846B889ECBF}" destId="{912707EB-DE8A-406E-847D-158AB7E40DCE}" srcOrd="0" destOrd="0" presId="urn:microsoft.com/office/officeart/2005/8/layout/chevron2"/>
    <dgm:cxn modelId="{C3E3457D-640B-4DF8-9BB5-B0D8B7463218}" type="presOf" srcId="{02132955-2C8E-4462-ABDF-96C7C55F3F8A}" destId="{C0F5F664-9C2C-4397-B852-F30666D141A9}" srcOrd="0" destOrd="0" presId="urn:microsoft.com/office/officeart/2005/8/layout/chevron2"/>
    <dgm:cxn modelId="{B560CE7C-32E8-4D4B-AD2A-E5B8BEA4C80C}" type="presOf" srcId="{CD37736E-C460-4227-B2FE-17C286056F5E}" destId="{E3EA3163-53AE-4B9D-AF51-3695ED4B565C}" srcOrd="0" destOrd="2" presId="urn:microsoft.com/office/officeart/2005/8/layout/chevron2"/>
    <dgm:cxn modelId="{161444D7-67DB-4053-8F53-25B401F8AA33}" srcId="{D979D411-0C0A-4848-BD44-37AD87C35CF7}" destId="{71534CAB-AD96-4CF9-BBD1-985CAC1BA900}" srcOrd="1" destOrd="0" parTransId="{8D64937D-C21F-4B0E-8214-D3315CCC5A46}" sibTransId="{0E7E6622-00BD-487D-9A3D-14864959D38C}"/>
    <dgm:cxn modelId="{677FC459-FA8F-48FC-AB5D-3776A04C0AD3}" srcId="{966EFA3E-C277-4A52-9B13-ED2F693DE618}" destId="{D979D411-0C0A-4848-BD44-37AD87C35CF7}" srcOrd="0" destOrd="0" parTransId="{92AD399A-2598-4DB8-87B2-7F864AF07A9D}" sibTransId="{85FBB794-E168-4758-92B3-D0ABA044C32C}"/>
    <dgm:cxn modelId="{CAB6DF9D-45FD-4D4C-8E62-CF05339EE36E}" type="presOf" srcId="{78583394-0CD6-4430-BBE0-8323DF09078D}" destId="{912707EB-DE8A-406E-847D-158AB7E40DCE}" srcOrd="0" destOrd="2" presId="urn:microsoft.com/office/officeart/2005/8/layout/chevron2"/>
    <dgm:cxn modelId="{006EA2D6-6FB7-415D-898A-13BF6E22A13B}" srcId="{D979D411-0C0A-4848-BD44-37AD87C35CF7}" destId="{1B77CA51-5E75-448E-AC5A-9846B889ECBF}" srcOrd="0" destOrd="0" parTransId="{849D4C12-5EF6-4C2F-87C3-4898A2497401}" sibTransId="{BCE90B22-89E5-4B09-BAA8-2AF735D366E7}"/>
    <dgm:cxn modelId="{5630BAA7-0AB0-44E3-82BC-CD7FA2C593DE}" type="presOf" srcId="{DC61361D-C141-47C8-A789-09281EE03B87}" destId="{E3EA3163-53AE-4B9D-AF51-3695ED4B565C}" srcOrd="0" destOrd="1" presId="urn:microsoft.com/office/officeart/2005/8/layout/chevron2"/>
    <dgm:cxn modelId="{378DBECB-6D97-404C-B925-F483BF63D29B}" type="presOf" srcId="{6CB9512C-A0AF-4A3D-93E0-7141FC5AEC91}" destId="{75E4D4DE-F989-4956-9767-FBB7D476F7E9}" srcOrd="0" destOrd="0" presId="urn:microsoft.com/office/officeart/2005/8/layout/chevron2"/>
    <dgm:cxn modelId="{E28D472E-876E-4A35-A8ED-64173B4C1D79}" srcId="{966EFA3E-C277-4A52-9B13-ED2F693DE618}" destId="{02132955-2C8E-4462-ABDF-96C7C55F3F8A}" srcOrd="1" destOrd="0" parTransId="{03C93F40-8951-4015-839A-E7C302FBC3F0}" sibTransId="{2E65B87A-A205-4C72-93BA-E94B549067A0}"/>
    <dgm:cxn modelId="{A1F71FB7-AC40-4A88-8D7B-EE925A94899E}" srcId="{54C6555A-78E7-499C-B9C7-C0321DB3A5AD}" destId="{DC61361D-C141-47C8-A789-09281EE03B87}" srcOrd="1" destOrd="0" parTransId="{23887CEA-7A36-43E7-89A9-D0048D3D07A0}" sibTransId="{74A5A2C3-A7CE-4740-99AA-E0B1AD9FF522}"/>
    <dgm:cxn modelId="{EF248433-A865-409E-BCF1-E976A3A6C7EF}" srcId="{54C6555A-78E7-499C-B9C7-C0321DB3A5AD}" destId="{CD37736E-C460-4227-B2FE-17C286056F5E}" srcOrd="2" destOrd="0" parTransId="{6BB24765-609F-49FE-8869-C0AD3EAE033F}" sibTransId="{EA879517-362C-49EB-8765-2EBBB3D31AEC}"/>
    <dgm:cxn modelId="{22B407A6-4B44-470A-A98C-F7CE51FE3C64}" srcId="{02132955-2C8E-4462-ABDF-96C7C55F3F8A}" destId="{18403C62-7853-42D2-A427-6A3FA4E318D3}" srcOrd="1" destOrd="0" parTransId="{039BB4EC-333B-49FF-B086-D46220870B7B}" sibTransId="{3353B380-9290-44DB-8477-7590017B82FE}"/>
    <dgm:cxn modelId="{E4267FA2-F1D5-49B0-AD27-DA02C1559DA1}" type="presOf" srcId="{54C6555A-78E7-499C-B9C7-C0321DB3A5AD}" destId="{12682E34-A569-4031-AA1A-7476F3C1A30F}" srcOrd="0" destOrd="0" presId="urn:microsoft.com/office/officeart/2005/8/layout/chevron2"/>
    <dgm:cxn modelId="{261973FF-4778-4194-A241-77F6DBB2234F}" type="presParOf" srcId="{C5214266-C893-49F4-8655-71EEC166BBAD}" destId="{437C413D-940D-44A1-8CEC-8C8082B54F59}" srcOrd="0" destOrd="0" presId="urn:microsoft.com/office/officeart/2005/8/layout/chevron2"/>
    <dgm:cxn modelId="{46EAD386-6AB0-49B4-8B1F-EA8782EE8FAC}" type="presParOf" srcId="{437C413D-940D-44A1-8CEC-8C8082B54F59}" destId="{7B1AF010-420D-4278-A690-856C8370A394}" srcOrd="0" destOrd="0" presId="urn:microsoft.com/office/officeart/2005/8/layout/chevron2"/>
    <dgm:cxn modelId="{7A4DCDEF-9249-4DF0-B094-3B72BAA49415}" type="presParOf" srcId="{437C413D-940D-44A1-8CEC-8C8082B54F59}" destId="{912707EB-DE8A-406E-847D-158AB7E40DCE}" srcOrd="1" destOrd="0" presId="urn:microsoft.com/office/officeart/2005/8/layout/chevron2"/>
    <dgm:cxn modelId="{92A6565A-A97C-4736-BD6C-45585DAFF109}" type="presParOf" srcId="{C5214266-C893-49F4-8655-71EEC166BBAD}" destId="{A9231449-4A11-4DAE-9ECE-68584316156F}" srcOrd="1" destOrd="0" presId="urn:microsoft.com/office/officeart/2005/8/layout/chevron2"/>
    <dgm:cxn modelId="{3ABCF1D0-B994-4C0C-971E-46CD792E5215}" type="presParOf" srcId="{C5214266-C893-49F4-8655-71EEC166BBAD}" destId="{D710EE82-3167-464E-B661-66CE4BB88913}" srcOrd="2" destOrd="0" presId="urn:microsoft.com/office/officeart/2005/8/layout/chevron2"/>
    <dgm:cxn modelId="{8D4BC522-63DC-4827-A486-C45CD43AEFDB}" type="presParOf" srcId="{D710EE82-3167-464E-B661-66CE4BB88913}" destId="{C0F5F664-9C2C-4397-B852-F30666D141A9}" srcOrd="0" destOrd="0" presId="urn:microsoft.com/office/officeart/2005/8/layout/chevron2"/>
    <dgm:cxn modelId="{8E5CAD01-A9DA-4BFB-B00F-8100CB723B07}" type="presParOf" srcId="{D710EE82-3167-464E-B661-66CE4BB88913}" destId="{75E4D4DE-F989-4956-9767-FBB7D476F7E9}" srcOrd="1" destOrd="0" presId="urn:microsoft.com/office/officeart/2005/8/layout/chevron2"/>
    <dgm:cxn modelId="{EC38E459-881F-4401-982B-0A98C20F2F2F}" type="presParOf" srcId="{C5214266-C893-49F4-8655-71EEC166BBAD}" destId="{18A33692-8FF9-4388-98D9-43937793E232}" srcOrd="3" destOrd="0" presId="urn:microsoft.com/office/officeart/2005/8/layout/chevron2"/>
    <dgm:cxn modelId="{F1B92FB4-5131-4ADD-947F-FA5548E1A497}" type="presParOf" srcId="{C5214266-C893-49F4-8655-71EEC166BBAD}" destId="{3421F6EA-4EAF-4128-AE91-C151F5C4AEB8}" srcOrd="4" destOrd="0" presId="urn:microsoft.com/office/officeart/2005/8/layout/chevron2"/>
    <dgm:cxn modelId="{AF6A6CF2-4D97-41B6-8761-CD4CF9B0DA63}" type="presParOf" srcId="{3421F6EA-4EAF-4128-AE91-C151F5C4AEB8}" destId="{12682E34-A569-4031-AA1A-7476F3C1A30F}" srcOrd="0" destOrd="0" presId="urn:microsoft.com/office/officeart/2005/8/layout/chevron2"/>
    <dgm:cxn modelId="{73EB7EEF-6B37-46C2-B3D2-6BA9B07C0BE0}" type="presParOf" srcId="{3421F6EA-4EAF-4128-AE91-C151F5C4AEB8}" destId="{E3EA3163-53AE-4B9D-AF51-3695ED4B565C}"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66EFA3E-C277-4A52-9B13-ED2F693DE618}"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D979D411-0C0A-4848-BD44-37AD87C35CF7}">
      <dgm:prSet phldrT="[Text]"/>
      <dgm:spPr>
        <a:solidFill>
          <a:srgbClr val="FFFF00"/>
        </a:solidFill>
        <a:ln>
          <a:solidFill>
            <a:srgbClr val="FFFF00"/>
          </a:solidFill>
        </a:ln>
      </dgm:spPr>
      <dgm:t>
        <a:bodyPr/>
        <a:lstStyle/>
        <a:p>
          <a:r>
            <a:rPr lang="en-US" b="1" dirty="0">
              <a:solidFill>
                <a:schemeClr val="tx1"/>
              </a:solidFill>
            </a:rPr>
            <a:t>Clarify Refine</a:t>
          </a:r>
        </a:p>
      </dgm:t>
    </dgm:pt>
    <dgm:pt modelId="{92AD399A-2598-4DB8-87B2-7F864AF07A9D}" type="parTrans" cxnId="{677FC459-FA8F-48FC-AB5D-3776A04C0AD3}">
      <dgm:prSet/>
      <dgm:spPr/>
      <dgm:t>
        <a:bodyPr/>
        <a:lstStyle/>
        <a:p>
          <a:endParaRPr lang="en-US"/>
        </a:p>
      </dgm:t>
    </dgm:pt>
    <dgm:pt modelId="{85FBB794-E168-4758-92B3-D0ABA044C32C}" type="sibTrans" cxnId="{677FC459-FA8F-48FC-AB5D-3776A04C0AD3}">
      <dgm:prSet/>
      <dgm:spPr/>
      <dgm:t>
        <a:bodyPr/>
        <a:lstStyle/>
        <a:p>
          <a:endParaRPr lang="en-US"/>
        </a:p>
      </dgm:t>
    </dgm:pt>
    <dgm:pt modelId="{71534CAB-AD96-4CF9-BBD1-985CAC1BA900}">
      <dgm:prSet phldrT="[Text]"/>
      <dgm:spPr/>
      <dgm:t>
        <a:bodyPr/>
        <a:lstStyle/>
        <a:p>
          <a:r>
            <a:rPr lang="en-US" sz="1600" dirty="0"/>
            <a:t>Ask – What are the 3-5 Primary Drivers to achieve our Aim?  What are the 2-3 Secondary Drivers that create each Primary Driver?</a:t>
          </a:r>
        </a:p>
      </dgm:t>
    </dgm:pt>
    <dgm:pt modelId="{8D64937D-C21F-4B0E-8214-D3315CCC5A46}" type="parTrans" cxnId="{161444D7-67DB-4053-8F53-25B401F8AA33}">
      <dgm:prSet/>
      <dgm:spPr/>
      <dgm:t>
        <a:bodyPr/>
        <a:lstStyle/>
        <a:p>
          <a:endParaRPr lang="en-US"/>
        </a:p>
      </dgm:t>
    </dgm:pt>
    <dgm:pt modelId="{0E7E6622-00BD-487D-9A3D-14864959D38C}" type="sibTrans" cxnId="{161444D7-67DB-4053-8F53-25B401F8AA33}">
      <dgm:prSet/>
      <dgm:spPr/>
      <dgm:t>
        <a:bodyPr/>
        <a:lstStyle/>
        <a:p>
          <a:endParaRPr lang="en-US"/>
        </a:p>
      </dgm:t>
    </dgm:pt>
    <dgm:pt modelId="{02132955-2C8E-4462-ABDF-96C7C55F3F8A}">
      <dgm:prSet phldrT="[Text]"/>
      <dgm:spPr>
        <a:solidFill>
          <a:srgbClr val="FFFF00"/>
        </a:solidFill>
        <a:ln>
          <a:solidFill>
            <a:srgbClr val="FFFF00"/>
          </a:solidFill>
        </a:ln>
      </dgm:spPr>
      <dgm:t>
        <a:bodyPr/>
        <a:lstStyle/>
        <a:p>
          <a:r>
            <a:rPr lang="en-US" b="1" dirty="0">
              <a:solidFill>
                <a:schemeClr val="tx1"/>
              </a:solidFill>
            </a:rPr>
            <a:t>Clarify Refine</a:t>
          </a:r>
        </a:p>
      </dgm:t>
    </dgm:pt>
    <dgm:pt modelId="{03C93F40-8951-4015-839A-E7C302FBC3F0}" type="parTrans" cxnId="{E28D472E-876E-4A35-A8ED-64173B4C1D79}">
      <dgm:prSet/>
      <dgm:spPr/>
      <dgm:t>
        <a:bodyPr/>
        <a:lstStyle/>
        <a:p>
          <a:endParaRPr lang="en-US"/>
        </a:p>
      </dgm:t>
    </dgm:pt>
    <dgm:pt modelId="{2E65B87A-A205-4C72-93BA-E94B549067A0}" type="sibTrans" cxnId="{E28D472E-876E-4A35-A8ED-64173B4C1D79}">
      <dgm:prSet/>
      <dgm:spPr/>
      <dgm:t>
        <a:bodyPr/>
        <a:lstStyle/>
        <a:p>
          <a:endParaRPr lang="en-US"/>
        </a:p>
      </dgm:t>
    </dgm:pt>
    <dgm:pt modelId="{6CB9512C-A0AF-4A3D-93E0-7141FC5AEC91}">
      <dgm:prSet phldrT="[Text]" custT="1"/>
      <dgm:spPr/>
      <dgm:t>
        <a:bodyPr/>
        <a:lstStyle/>
        <a:p>
          <a:r>
            <a:rPr lang="en-US" sz="2000" b="1" dirty="0"/>
            <a:t>Flow Chart</a:t>
          </a:r>
        </a:p>
      </dgm:t>
    </dgm:pt>
    <dgm:pt modelId="{8D392B62-A3BA-42A2-A1DC-70A054C311A5}" type="parTrans" cxnId="{331E9379-6C5A-4FBE-A8A8-1E6B4B4A355E}">
      <dgm:prSet/>
      <dgm:spPr/>
      <dgm:t>
        <a:bodyPr/>
        <a:lstStyle/>
        <a:p>
          <a:endParaRPr lang="en-US"/>
        </a:p>
      </dgm:t>
    </dgm:pt>
    <dgm:pt modelId="{74E19DBD-83AB-4D7E-9135-4FA0C12D3D42}" type="sibTrans" cxnId="{331E9379-6C5A-4FBE-A8A8-1E6B4B4A355E}">
      <dgm:prSet/>
      <dgm:spPr/>
      <dgm:t>
        <a:bodyPr/>
        <a:lstStyle/>
        <a:p>
          <a:endParaRPr lang="en-US"/>
        </a:p>
      </dgm:t>
    </dgm:pt>
    <dgm:pt modelId="{18403C62-7853-42D2-A427-6A3FA4E318D3}">
      <dgm:prSet phldrT="[Text]"/>
      <dgm:spPr/>
      <dgm:t>
        <a:bodyPr/>
        <a:lstStyle/>
        <a:p>
          <a:r>
            <a:rPr lang="en-US" sz="1600" dirty="0"/>
            <a:t>Ask – What are the 5 – 7 steps?</a:t>
          </a:r>
        </a:p>
      </dgm:t>
    </dgm:pt>
    <dgm:pt modelId="{039BB4EC-333B-49FF-B086-D46220870B7B}" type="parTrans" cxnId="{22B407A6-4B44-470A-A98C-F7CE51FE3C64}">
      <dgm:prSet/>
      <dgm:spPr/>
      <dgm:t>
        <a:bodyPr/>
        <a:lstStyle/>
        <a:p>
          <a:endParaRPr lang="en-US"/>
        </a:p>
      </dgm:t>
    </dgm:pt>
    <dgm:pt modelId="{3353B380-9290-44DB-8477-7590017B82FE}" type="sibTrans" cxnId="{22B407A6-4B44-470A-A98C-F7CE51FE3C64}">
      <dgm:prSet/>
      <dgm:spPr/>
      <dgm:t>
        <a:bodyPr/>
        <a:lstStyle/>
        <a:p>
          <a:endParaRPr lang="en-US"/>
        </a:p>
      </dgm:t>
    </dgm:pt>
    <dgm:pt modelId="{54C6555A-78E7-499C-B9C7-C0321DB3A5AD}">
      <dgm:prSet phldrT="[Text]"/>
      <dgm:spPr>
        <a:solidFill>
          <a:srgbClr val="FFFF00"/>
        </a:solidFill>
        <a:ln>
          <a:solidFill>
            <a:srgbClr val="FFFF00"/>
          </a:solidFill>
        </a:ln>
      </dgm:spPr>
      <dgm:t>
        <a:bodyPr/>
        <a:lstStyle/>
        <a:p>
          <a:r>
            <a:rPr lang="en-US" b="1" dirty="0">
              <a:solidFill>
                <a:schemeClr val="tx1"/>
              </a:solidFill>
            </a:rPr>
            <a:t>Clarify Refine</a:t>
          </a:r>
        </a:p>
      </dgm:t>
    </dgm:pt>
    <dgm:pt modelId="{5E82A598-16F4-4817-AB5F-48365CEFE47A}" type="parTrans" cxnId="{5FB8022D-6887-4AD0-A797-2CD1BD38BA38}">
      <dgm:prSet/>
      <dgm:spPr/>
      <dgm:t>
        <a:bodyPr/>
        <a:lstStyle/>
        <a:p>
          <a:endParaRPr lang="en-US"/>
        </a:p>
      </dgm:t>
    </dgm:pt>
    <dgm:pt modelId="{15698DCF-9B0A-405A-81D3-6B4903546E45}" type="sibTrans" cxnId="{5FB8022D-6887-4AD0-A797-2CD1BD38BA38}">
      <dgm:prSet/>
      <dgm:spPr/>
      <dgm:t>
        <a:bodyPr/>
        <a:lstStyle/>
        <a:p>
          <a:endParaRPr lang="en-US"/>
        </a:p>
      </dgm:t>
    </dgm:pt>
    <dgm:pt modelId="{FA4AF16C-7768-46CE-AF4A-E4D4C8AEF96E}">
      <dgm:prSet phldrT="[Text]" custT="1"/>
      <dgm:spPr/>
      <dgm:t>
        <a:bodyPr/>
        <a:lstStyle/>
        <a:p>
          <a:r>
            <a:rPr lang="en-US" sz="2000" b="1" dirty="0"/>
            <a:t>Test Ideas</a:t>
          </a:r>
        </a:p>
      </dgm:t>
    </dgm:pt>
    <dgm:pt modelId="{58E2E9CF-1F78-48E2-852E-C1456A7B7686}" type="parTrans" cxnId="{DD5DFB1C-22B8-41C4-92C8-CE0A3DA16881}">
      <dgm:prSet/>
      <dgm:spPr/>
      <dgm:t>
        <a:bodyPr/>
        <a:lstStyle/>
        <a:p>
          <a:endParaRPr lang="en-US"/>
        </a:p>
      </dgm:t>
    </dgm:pt>
    <dgm:pt modelId="{427626CC-4232-4821-BFCD-55F50EE2D07D}" type="sibTrans" cxnId="{DD5DFB1C-22B8-41C4-92C8-CE0A3DA16881}">
      <dgm:prSet/>
      <dgm:spPr/>
      <dgm:t>
        <a:bodyPr/>
        <a:lstStyle/>
        <a:p>
          <a:endParaRPr lang="en-US"/>
        </a:p>
      </dgm:t>
    </dgm:pt>
    <dgm:pt modelId="{DC61361D-C141-47C8-A789-09281EE03B87}">
      <dgm:prSet phldrT="[Text]"/>
      <dgm:spPr/>
      <dgm:t>
        <a:bodyPr/>
        <a:lstStyle/>
        <a:p>
          <a:r>
            <a:rPr lang="en-US" sz="1600" dirty="0"/>
            <a:t>Ask – What can we try by next Tuesday? Can it be tested with 1 provider/        1 patient? Tested with 1 referral etc.?</a:t>
          </a:r>
        </a:p>
      </dgm:t>
    </dgm:pt>
    <dgm:pt modelId="{23887CEA-7A36-43E7-89A9-D0048D3D07A0}" type="parTrans" cxnId="{A1F71FB7-AC40-4A88-8D7B-EE925A94899E}">
      <dgm:prSet/>
      <dgm:spPr/>
      <dgm:t>
        <a:bodyPr/>
        <a:lstStyle/>
        <a:p>
          <a:endParaRPr lang="en-US"/>
        </a:p>
      </dgm:t>
    </dgm:pt>
    <dgm:pt modelId="{74A5A2C3-A7CE-4740-99AA-E0B1AD9FF522}" type="sibTrans" cxnId="{A1F71FB7-AC40-4A88-8D7B-EE925A94899E}">
      <dgm:prSet/>
      <dgm:spPr/>
      <dgm:t>
        <a:bodyPr/>
        <a:lstStyle/>
        <a:p>
          <a:endParaRPr lang="en-US"/>
        </a:p>
      </dgm:t>
    </dgm:pt>
    <dgm:pt modelId="{CD37736E-C460-4227-B2FE-17C286056F5E}">
      <dgm:prSet phldrT="[Text]"/>
      <dgm:spPr/>
      <dgm:t>
        <a:bodyPr/>
        <a:lstStyle/>
        <a:p>
          <a:r>
            <a:rPr lang="en-US" sz="1600" dirty="0"/>
            <a:t>Hint – Frontline staff have the best Test Ideas.</a:t>
          </a:r>
        </a:p>
      </dgm:t>
    </dgm:pt>
    <dgm:pt modelId="{6BB24765-609F-49FE-8869-C0AD3EAE033F}" type="parTrans" cxnId="{EF248433-A865-409E-BCF1-E976A3A6C7EF}">
      <dgm:prSet/>
      <dgm:spPr/>
      <dgm:t>
        <a:bodyPr/>
        <a:lstStyle/>
        <a:p>
          <a:endParaRPr lang="en-US"/>
        </a:p>
      </dgm:t>
    </dgm:pt>
    <dgm:pt modelId="{EA879517-362C-49EB-8765-2EBBB3D31AEC}" type="sibTrans" cxnId="{EF248433-A865-409E-BCF1-E976A3A6C7EF}">
      <dgm:prSet/>
      <dgm:spPr/>
      <dgm:t>
        <a:bodyPr/>
        <a:lstStyle/>
        <a:p>
          <a:endParaRPr lang="en-US"/>
        </a:p>
      </dgm:t>
    </dgm:pt>
    <dgm:pt modelId="{78583394-0CD6-4430-BBE0-8323DF09078D}">
      <dgm:prSet phldrT="[Text]"/>
      <dgm:spPr/>
      <dgm:t>
        <a:bodyPr/>
        <a:lstStyle/>
        <a:p>
          <a:r>
            <a:rPr lang="en-US" sz="1600" dirty="0"/>
            <a:t>Hint – Don’t go over 5 Primary Drivers. It’ll just get too complicated. This is an iterative process.  You may modify the Driver Diagram over time.</a:t>
          </a:r>
        </a:p>
      </dgm:t>
    </dgm:pt>
    <dgm:pt modelId="{F355A2A3-BBB0-4C26-8AC6-169CD26A7688}" type="parTrans" cxnId="{6E171A55-2C7F-48D5-A79B-010737A77E90}">
      <dgm:prSet/>
      <dgm:spPr/>
      <dgm:t>
        <a:bodyPr/>
        <a:lstStyle/>
        <a:p>
          <a:endParaRPr lang="en-US"/>
        </a:p>
      </dgm:t>
    </dgm:pt>
    <dgm:pt modelId="{0B4A4744-6FA8-490E-AFFD-4DEFFBD2BA78}" type="sibTrans" cxnId="{6E171A55-2C7F-48D5-A79B-010737A77E90}">
      <dgm:prSet/>
      <dgm:spPr/>
      <dgm:t>
        <a:bodyPr/>
        <a:lstStyle/>
        <a:p>
          <a:endParaRPr lang="en-US"/>
        </a:p>
      </dgm:t>
    </dgm:pt>
    <dgm:pt modelId="{64937948-0668-495F-BA50-4DB70E35298C}">
      <dgm:prSet phldrT="[Text]"/>
      <dgm:spPr/>
      <dgm:t>
        <a:bodyPr/>
        <a:lstStyle/>
        <a:p>
          <a:r>
            <a:rPr lang="en-US" sz="1600" dirty="0"/>
            <a:t>Hint – Last step is always </a:t>
          </a:r>
          <a:r>
            <a:rPr lang="en-US" sz="1600" b="1" dirty="0">
              <a:solidFill>
                <a:srgbClr val="0070C0"/>
              </a:solidFill>
            </a:rPr>
            <a:t>Patient receives appropriate follow-up.</a:t>
          </a:r>
        </a:p>
      </dgm:t>
    </dgm:pt>
    <dgm:pt modelId="{97F79397-082C-4446-B42B-53A2125CE7D4}" type="parTrans" cxnId="{632C88AB-D899-4812-B85B-A870358C55A7}">
      <dgm:prSet/>
      <dgm:spPr/>
      <dgm:t>
        <a:bodyPr/>
        <a:lstStyle/>
        <a:p>
          <a:endParaRPr lang="en-US"/>
        </a:p>
      </dgm:t>
    </dgm:pt>
    <dgm:pt modelId="{D16B5177-8DCB-48D8-9786-58296FBBD6D7}" type="sibTrans" cxnId="{632C88AB-D899-4812-B85B-A870358C55A7}">
      <dgm:prSet/>
      <dgm:spPr/>
      <dgm:t>
        <a:bodyPr/>
        <a:lstStyle/>
        <a:p>
          <a:endParaRPr lang="en-US"/>
        </a:p>
      </dgm:t>
    </dgm:pt>
    <dgm:pt modelId="{18E29911-A1A8-4BF9-AB45-83C13BD0E997}">
      <dgm:prSet phldrT="[Text]" custT="1"/>
      <dgm:spPr/>
      <dgm:t>
        <a:bodyPr/>
        <a:lstStyle/>
        <a:p>
          <a:r>
            <a:rPr lang="en-US" sz="2000" b="1" dirty="0"/>
            <a:t>Driver Diagram</a:t>
          </a:r>
        </a:p>
      </dgm:t>
    </dgm:pt>
    <dgm:pt modelId="{3EBEC9D3-9B37-4445-AC12-731D7BFB6E66}" type="parTrans" cxnId="{5F0711B8-BE5D-4465-AA4C-645765EA69EE}">
      <dgm:prSet/>
      <dgm:spPr/>
      <dgm:t>
        <a:bodyPr/>
        <a:lstStyle/>
        <a:p>
          <a:endParaRPr lang="en-US"/>
        </a:p>
      </dgm:t>
    </dgm:pt>
    <dgm:pt modelId="{753BCA93-30F9-4A40-B717-C31CEE0B8845}" type="sibTrans" cxnId="{5F0711B8-BE5D-4465-AA4C-645765EA69EE}">
      <dgm:prSet/>
      <dgm:spPr/>
      <dgm:t>
        <a:bodyPr/>
        <a:lstStyle/>
        <a:p>
          <a:endParaRPr lang="en-US"/>
        </a:p>
      </dgm:t>
    </dgm:pt>
    <dgm:pt modelId="{C5214266-C893-49F4-8655-71EEC166BBAD}" type="pres">
      <dgm:prSet presAssocID="{966EFA3E-C277-4A52-9B13-ED2F693DE618}" presName="linearFlow" presStyleCnt="0">
        <dgm:presLayoutVars>
          <dgm:dir/>
          <dgm:animLvl val="lvl"/>
          <dgm:resizeHandles val="exact"/>
        </dgm:presLayoutVars>
      </dgm:prSet>
      <dgm:spPr/>
      <dgm:t>
        <a:bodyPr/>
        <a:lstStyle/>
        <a:p>
          <a:endParaRPr lang="en-US"/>
        </a:p>
      </dgm:t>
    </dgm:pt>
    <dgm:pt modelId="{437C413D-940D-44A1-8CEC-8C8082B54F59}" type="pres">
      <dgm:prSet presAssocID="{D979D411-0C0A-4848-BD44-37AD87C35CF7}" presName="composite" presStyleCnt="0"/>
      <dgm:spPr/>
    </dgm:pt>
    <dgm:pt modelId="{7B1AF010-420D-4278-A690-856C8370A394}" type="pres">
      <dgm:prSet presAssocID="{D979D411-0C0A-4848-BD44-37AD87C35CF7}" presName="parentText" presStyleLbl="alignNode1" presStyleIdx="0" presStyleCnt="3">
        <dgm:presLayoutVars>
          <dgm:chMax val="1"/>
          <dgm:bulletEnabled val="1"/>
        </dgm:presLayoutVars>
      </dgm:prSet>
      <dgm:spPr/>
      <dgm:t>
        <a:bodyPr/>
        <a:lstStyle/>
        <a:p>
          <a:endParaRPr lang="en-US"/>
        </a:p>
      </dgm:t>
    </dgm:pt>
    <dgm:pt modelId="{912707EB-DE8A-406E-847D-158AB7E40DCE}" type="pres">
      <dgm:prSet presAssocID="{D979D411-0C0A-4848-BD44-37AD87C35CF7}" presName="descendantText" presStyleLbl="alignAcc1" presStyleIdx="0" presStyleCnt="3" custScaleY="104790">
        <dgm:presLayoutVars>
          <dgm:bulletEnabled val="1"/>
        </dgm:presLayoutVars>
      </dgm:prSet>
      <dgm:spPr/>
      <dgm:t>
        <a:bodyPr/>
        <a:lstStyle/>
        <a:p>
          <a:endParaRPr lang="en-US"/>
        </a:p>
      </dgm:t>
    </dgm:pt>
    <dgm:pt modelId="{A9231449-4A11-4DAE-9ECE-68584316156F}" type="pres">
      <dgm:prSet presAssocID="{85FBB794-E168-4758-92B3-D0ABA044C32C}" presName="sp" presStyleCnt="0"/>
      <dgm:spPr/>
    </dgm:pt>
    <dgm:pt modelId="{D710EE82-3167-464E-B661-66CE4BB88913}" type="pres">
      <dgm:prSet presAssocID="{02132955-2C8E-4462-ABDF-96C7C55F3F8A}" presName="composite" presStyleCnt="0"/>
      <dgm:spPr/>
    </dgm:pt>
    <dgm:pt modelId="{C0F5F664-9C2C-4397-B852-F30666D141A9}" type="pres">
      <dgm:prSet presAssocID="{02132955-2C8E-4462-ABDF-96C7C55F3F8A}" presName="parentText" presStyleLbl="alignNode1" presStyleIdx="1" presStyleCnt="3" custLinFactNeighborY="0">
        <dgm:presLayoutVars>
          <dgm:chMax val="1"/>
          <dgm:bulletEnabled val="1"/>
        </dgm:presLayoutVars>
      </dgm:prSet>
      <dgm:spPr/>
      <dgm:t>
        <a:bodyPr/>
        <a:lstStyle/>
        <a:p>
          <a:endParaRPr lang="en-US"/>
        </a:p>
      </dgm:t>
    </dgm:pt>
    <dgm:pt modelId="{75E4D4DE-F989-4956-9767-FBB7D476F7E9}" type="pres">
      <dgm:prSet presAssocID="{02132955-2C8E-4462-ABDF-96C7C55F3F8A}" presName="descendantText" presStyleLbl="alignAcc1" presStyleIdx="1" presStyleCnt="3" custLinFactNeighborY="-5">
        <dgm:presLayoutVars>
          <dgm:bulletEnabled val="1"/>
        </dgm:presLayoutVars>
      </dgm:prSet>
      <dgm:spPr/>
      <dgm:t>
        <a:bodyPr/>
        <a:lstStyle/>
        <a:p>
          <a:endParaRPr lang="en-US"/>
        </a:p>
      </dgm:t>
    </dgm:pt>
    <dgm:pt modelId="{18A33692-8FF9-4388-98D9-43937793E232}" type="pres">
      <dgm:prSet presAssocID="{2E65B87A-A205-4C72-93BA-E94B549067A0}" presName="sp" presStyleCnt="0"/>
      <dgm:spPr/>
    </dgm:pt>
    <dgm:pt modelId="{3421F6EA-4EAF-4128-AE91-C151F5C4AEB8}" type="pres">
      <dgm:prSet presAssocID="{54C6555A-78E7-499C-B9C7-C0321DB3A5AD}" presName="composite" presStyleCnt="0"/>
      <dgm:spPr/>
    </dgm:pt>
    <dgm:pt modelId="{12682E34-A569-4031-AA1A-7476F3C1A30F}" type="pres">
      <dgm:prSet presAssocID="{54C6555A-78E7-499C-B9C7-C0321DB3A5AD}" presName="parentText" presStyleLbl="alignNode1" presStyleIdx="2" presStyleCnt="3">
        <dgm:presLayoutVars>
          <dgm:chMax val="1"/>
          <dgm:bulletEnabled val="1"/>
        </dgm:presLayoutVars>
      </dgm:prSet>
      <dgm:spPr/>
      <dgm:t>
        <a:bodyPr/>
        <a:lstStyle/>
        <a:p>
          <a:endParaRPr lang="en-US"/>
        </a:p>
      </dgm:t>
    </dgm:pt>
    <dgm:pt modelId="{E3EA3163-53AE-4B9D-AF51-3695ED4B565C}" type="pres">
      <dgm:prSet presAssocID="{54C6555A-78E7-499C-B9C7-C0321DB3A5AD}" presName="descendantText" presStyleLbl="alignAcc1" presStyleIdx="2" presStyleCnt="3">
        <dgm:presLayoutVars>
          <dgm:bulletEnabled val="1"/>
        </dgm:presLayoutVars>
      </dgm:prSet>
      <dgm:spPr/>
      <dgm:t>
        <a:bodyPr/>
        <a:lstStyle/>
        <a:p>
          <a:endParaRPr lang="en-US"/>
        </a:p>
      </dgm:t>
    </dgm:pt>
  </dgm:ptLst>
  <dgm:cxnLst>
    <dgm:cxn modelId="{5DC65B0A-A31A-4BF2-AA2C-CD53A0778670}" type="presOf" srcId="{64937948-0668-495F-BA50-4DB70E35298C}" destId="{75E4D4DE-F989-4956-9767-FBB7D476F7E9}" srcOrd="0" destOrd="2" presId="urn:microsoft.com/office/officeart/2005/8/layout/chevron2"/>
    <dgm:cxn modelId="{CA3014E2-E0E7-4A44-B024-D0A5B70F9A57}" type="presOf" srcId="{54C6555A-78E7-499C-B9C7-C0321DB3A5AD}" destId="{12682E34-A569-4031-AA1A-7476F3C1A30F}" srcOrd="0" destOrd="0" presId="urn:microsoft.com/office/officeart/2005/8/layout/chevron2"/>
    <dgm:cxn modelId="{331E9379-6C5A-4FBE-A8A8-1E6B4B4A355E}" srcId="{02132955-2C8E-4462-ABDF-96C7C55F3F8A}" destId="{6CB9512C-A0AF-4A3D-93E0-7141FC5AEC91}" srcOrd="0" destOrd="0" parTransId="{8D392B62-A3BA-42A2-A1DC-70A054C311A5}" sibTransId="{74E19DBD-83AB-4D7E-9135-4FA0C12D3D42}"/>
    <dgm:cxn modelId="{7B2315D3-E90B-46AD-9A4A-04D0E86505FE}" type="presOf" srcId="{FA4AF16C-7768-46CE-AF4A-E4D4C8AEF96E}" destId="{E3EA3163-53AE-4B9D-AF51-3695ED4B565C}" srcOrd="0" destOrd="0" presId="urn:microsoft.com/office/officeart/2005/8/layout/chevron2"/>
    <dgm:cxn modelId="{01771364-BD12-492F-8C7C-F44AA8A462DC}" type="presOf" srcId="{CD37736E-C460-4227-B2FE-17C286056F5E}" destId="{E3EA3163-53AE-4B9D-AF51-3695ED4B565C}" srcOrd="0" destOrd="2" presId="urn:microsoft.com/office/officeart/2005/8/layout/chevron2"/>
    <dgm:cxn modelId="{632C88AB-D899-4812-B85B-A870358C55A7}" srcId="{02132955-2C8E-4462-ABDF-96C7C55F3F8A}" destId="{64937948-0668-495F-BA50-4DB70E35298C}" srcOrd="2" destOrd="0" parTransId="{97F79397-082C-4446-B42B-53A2125CE7D4}" sibTransId="{D16B5177-8DCB-48D8-9786-58296FBBD6D7}"/>
    <dgm:cxn modelId="{5FB8022D-6887-4AD0-A797-2CD1BD38BA38}" srcId="{966EFA3E-C277-4A52-9B13-ED2F693DE618}" destId="{54C6555A-78E7-499C-B9C7-C0321DB3A5AD}" srcOrd="2" destOrd="0" parTransId="{5E82A598-16F4-4817-AB5F-48365CEFE47A}" sibTransId="{15698DCF-9B0A-405A-81D3-6B4903546E45}"/>
    <dgm:cxn modelId="{B3C1FE6E-63A8-472C-BEC9-4C7446F5EBFD}" type="presOf" srcId="{02132955-2C8E-4462-ABDF-96C7C55F3F8A}" destId="{C0F5F664-9C2C-4397-B852-F30666D141A9}" srcOrd="0" destOrd="0" presId="urn:microsoft.com/office/officeart/2005/8/layout/chevron2"/>
    <dgm:cxn modelId="{977B14AB-CCE5-4D49-B7AC-F193B420D4E8}" type="presOf" srcId="{18E29911-A1A8-4BF9-AB45-83C13BD0E997}" destId="{912707EB-DE8A-406E-847D-158AB7E40DCE}" srcOrd="0" destOrd="0" presId="urn:microsoft.com/office/officeart/2005/8/layout/chevron2"/>
    <dgm:cxn modelId="{6E171A55-2C7F-48D5-A79B-010737A77E90}" srcId="{D979D411-0C0A-4848-BD44-37AD87C35CF7}" destId="{78583394-0CD6-4430-BBE0-8323DF09078D}" srcOrd="2" destOrd="0" parTransId="{F355A2A3-BBB0-4C26-8AC6-169CD26A7688}" sibTransId="{0B4A4744-6FA8-490E-AFFD-4DEFFBD2BA78}"/>
    <dgm:cxn modelId="{5F0711B8-BE5D-4465-AA4C-645765EA69EE}" srcId="{D979D411-0C0A-4848-BD44-37AD87C35CF7}" destId="{18E29911-A1A8-4BF9-AB45-83C13BD0E997}" srcOrd="0" destOrd="0" parTransId="{3EBEC9D3-9B37-4445-AC12-731D7BFB6E66}" sibTransId="{753BCA93-30F9-4A40-B717-C31CEE0B8845}"/>
    <dgm:cxn modelId="{20E22129-6249-4F97-9E72-BC0B36F89D83}" type="presOf" srcId="{78583394-0CD6-4430-BBE0-8323DF09078D}" destId="{912707EB-DE8A-406E-847D-158AB7E40DCE}" srcOrd="0" destOrd="2" presId="urn:microsoft.com/office/officeart/2005/8/layout/chevron2"/>
    <dgm:cxn modelId="{DD5DFB1C-22B8-41C4-92C8-CE0A3DA16881}" srcId="{54C6555A-78E7-499C-B9C7-C0321DB3A5AD}" destId="{FA4AF16C-7768-46CE-AF4A-E4D4C8AEF96E}" srcOrd="0" destOrd="0" parTransId="{58E2E9CF-1F78-48E2-852E-C1456A7B7686}" sibTransId="{427626CC-4232-4821-BFCD-55F50EE2D07D}"/>
    <dgm:cxn modelId="{04276FA5-A413-4901-B965-6A9DC939A3DE}" type="presOf" srcId="{966EFA3E-C277-4A52-9B13-ED2F693DE618}" destId="{C5214266-C893-49F4-8655-71EEC166BBAD}" srcOrd="0" destOrd="0" presId="urn:microsoft.com/office/officeart/2005/8/layout/chevron2"/>
    <dgm:cxn modelId="{161444D7-67DB-4053-8F53-25B401F8AA33}" srcId="{D979D411-0C0A-4848-BD44-37AD87C35CF7}" destId="{71534CAB-AD96-4CF9-BBD1-985CAC1BA900}" srcOrd="1" destOrd="0" parTransId="{8D64937D-C21F-4B0E-8214-D3315CCC5A46}" sibTransId="{0E7E6622-00BD-487D-9A3D-14864959D38C}"/>
    <dgm:cxn modelId="{AFF2696D-1577-4080-B5D5-29B6DEB38381}" type="presOf" srcId="{71534CAB-AD96-4CF9-BBD1-985CAC1BA900}" destId="{912707EB-DE8A-406E-847D-158AB7E40DCE}" srcOrd="0" destOrd="1" presId="urn:microsoft.com/office/officeart/2005/8/layout/chevron2"/>
    <dgm:cxn modelId="{677FC459-FA8F-48FC-AB5D-3776A04C0AD3}" srcId="{966EFA3E-C277-4A52-9B13-ED2F693DE618}" destId="{D979D411-0C0A-4848-BD44-37AD87C35CF7}" srcOrd="0" destOrd="0" parTransId="{92AD399A-2598-4DB8-87B2-7F864AF07A9D}" sibTransId="{85FBB794-E168-4758-92B3-D0ABA044C32C}"/>
    <dgm:cxn modelId="{33191E66-D407-4937-BE08-03B218F41B12}" type="presOf" srcId="{DC61361D-C141-47C8-A789-09281EE03B87}" destId="{E3EA3163-53AE-4B9D-AF51-3695ED4B565C}" srcOrd="0" destOrd="1" presId="urn:microsoft.com/office/officeart/2005/8/layout/chevron2"/>
    <dgm:cxn modelId="{67D9210E-95F5-4E95-B5B9-D0C727043992}" type="presOf" srcId="{6CB9512C-A0AF-4A3D-93E0-7141FC5AEC91}" destId="{75E4D4DE-F989-4956-9767-FBB7D476F7E9}" srcOrd="0" destOrd="0" presId="urn:microsoft.com/office/officeart/2005/8/layout/chevron2"/>
    <dgm:cxn modelId="{9555E40A-7FF2-4FB9-B3E9-3885F80FB4B6}" type="presOf" srcId="{D979D411-0C0A-4848-BD44-37AD87C35CF7}" destId="{7B1AF010-420D-4278-A690-856C8370A394}" srcOrd="0" destOrd="0" presId="urn:microsoft.com/office/officeart/2005/8/layout/chevron2"/>
    <dgm:cxn modelId="{A1F71FB7-AC40-4A88-8D7B-EE925A94899E}" srcId="{54C6555A-78E7-499C-B9C7-C0321DB3A5AD}" destId="{DC61361D-C141-47C8-A789-09281EE03B87}" srcOrd="1" destOrd="0" parTransId="{23887CEA-7A36-43E7-89A9-D0048D3D07A0}" sibTransId="{74A5A2C3-A7CE-4740-99AA-E0B1AD9FF522}"/>
    <dgm:cxn modelId="{E28D472E-876E-4A35-A8ED-64173B4C1D79}" srcId="{966EFA3E-C277-4A52-9B13-ED2F693DE618}" destId="{02132955-2C8E-4462-ABDF-96C7C55F3F8A}" srcOrd="1" destOrd="0" parTransId="{03C93F40-8951-4015-839A-E7C302FBC3F0}" sibTransId="{2E65B87A-A205-4C72-93BA-E94B549067A0}"/>
    <dgm:cxn modelId="{EF248433-A865-409E-BCF1-E976A3A6C7EF}" srcId="{54C6555A-78E7-499C-B9C7-C0321DB3A5AD}" destId="{CD37736E-C460-4227-B2FE-17C286056F5E}" srcOrd="2" destOrd="0" parTransId="{6BB24765-609F-49FE-8869-C0AD3EAE033F}" sibTransId="{EA879517-362C-49EB-8765-2EBBB3D31AEC}"/>
    <dgm:cxn modelId="{22B407A6-4B44-470A-A98C-F7CE51FE3C64}" srcId="{02132955-2C8E-4462-ABDF-96C7C55F3F8A}" destId="{18403C62-7853-42D2-A427-6A3FA4E318D3}" srcOrd="1" destOrd="0" parTransId="{039BB4EC-333B-49FF-B086-D46220870B7B}" sibTransId="{3353B380-9290-44DB-8477-7590017B82FE}"/>
    <dgm:cxn modelId="{E233ED0D-8112-49A2-A976-39A4BAD18319}" type="presOf" srcId="{18403C62-7853-42D2-A427-6A3FA4E318D3}" destId="{75E4D4DE-F989-4956-9767-FBB7D476F7E9}" srcOrd="0" destOrd="1" presId="urn:microsoft.com/office/officeart/2005/8/layout/chevron2"/>
    <dgm:cxn modelId="{D3C4FE55-AE2F-4AD8-8D1E-78159D40EBF3}" type="presParOf" srcId="{C5214266-C893-49F4-8655-71EEC166BBAD}" destId="{437C413D-940D-44A1-8CEC-8C8082B54F59}" srcOrd="0" destOrd="0" presId="urn:microsoft.com/office/officeart/2005/8/layout/chevron2"/>
    <dgm:cxn modelId="{E9057E2D-33AC-417C-9769-149D1FFF3659}" type="presParOf" srcId="{437C413D-940D-44A1-8CEC-8C8082B54F59}" destId="{7B1AF010-420D-4278-A690-856C8370A394}" srcOrd="0" destOrd="0" presId="urn:microsoft.com/office/officeart/2005/8/layout/chevron2"/>
    <dgm:cxn modelId="{AC40E5C8-1512-4549-8BCB-C29B51AFA589}" type="presParOf" srcId="{437C413D-940D-44A1-8CEC-8C8082B54F59}" destId="{912707EB-DE8A-406E-847D-158AB7E40DCE}" srcOrd="1" destOrd="0" presId="urn:microsoft.com/office/officeart/2005/8/layout/chevron2"/>
    <dgm:cxn modelId="{91E14439-B5E8-429D-B3F6-61ACD78E6532}" type="presParOf" srcId="{C5214266-C893-49F4-8655-71EEC166BBAD}" destId="{A9231449-4A11-4DAE-9ECE-68584316156F}" srcOrd="1" destOrd="0" presId="urn:microsoft.com/office/officeart/2005/8/layout/chevron2"/>
    <dgm:cxn modelId="{B496E836-7C1F-4657-989A-61C10535E33E}" type="presParOf" srcId="{C5214266-C893-49F4-8655-71EEC166BBAD}" destId="{D710EE82-3167-464E-B661-66CE4BB88913}" srcOrd="2" destOrd="0" presId="urn:microsoft.com/office/officeart/2005/8/layout/chevron2"/>
    <dgm:cxn modelId="{A6E28C3B-D0E0-4013-A12E-1FCC55B841C1}" type="presParOf" srcId="{D710EE82-3167-464E-B661-66CE4BB88913}" destId="{C0F5F664-9C2C-4397-B852-F30666D141A9}" srcOrd="0" destOrd="0" presId="urn:microsoft.com/office/officeart/2005/8/layout/chevron2"/>
    <dgm:cxn modelId="{9A846860-BB20-4CBA-9C57-FD54B43D9A48}" type="presParOf" srcId="{D710EE82-3167-464E-B661-66CE4BB88913}" destId="{75E4D4DE-F989-4956-9767-FBB7D476F7E9}" srcOrd="1" destOrd="0" presId="urn:microsoft.com/office/officeart/2005/8/layout/chevron2"/>
    <dgm:cxn modelId="{CB764481-6288-463A-A547-97624CEF8FD5}" type="presParOf" srcId="{C5214266-C893-49F4-8655-71EEC166BBAD}" destId="{18A33692-8FF9-4388-98D9-43937793E232}" srcOrd="3" destOrd="0" presId="urn:microsoft.com/office/officeart/2005/8/layout/chevron2"/>
    <dgm:cxn modelId="{06A7200A-A6A2-47EB-9E05-7B2CCB4CABA0}" type="presParOf" srcId="{C5214266-C893-49F4-8655-71EEC166BBAD}" destId="{3421F6EA-4EAF-4128-AE91-C151F5C4AEB8}" srcOrd="4" destOrd="0" presId="urn:microsoft.com/office/officeart/2005/8/layout/chevron2"/>
    <dgm:cxn modelId="{41393F8D-B382-42ED-BD2B-5758A6DB9B44}" type="presParOf" srcId="{3421F6EA-4EAF-4128-AE91-C151F5C4AEB8}" destId="{12682E34-A569-4031-AA1A-7476F3C1A30F}" srcOrd="0" destOrd="0" presId="urn:microsoft.com/office/officeart/2005/8/layout/chevron2"/>
    <dgm:cxn modelId="{93BD4D8A-BA4D-4B1B-9DB4-21A03528CA9C}" type="presParOf" srcId="{3421F6EA-4EAF-4128-AE91-C151F5C4AEB8}" destId="{E3EA3163-53AE-4B9D-AF51-3695ED4B565C}"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66EFA3E-C277-4A52-9B13-ED2F693DE618}"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D979D411-0C0A-4848-BD44-37AD87C35CF7}">
      <dgm:prSet phldrT="[Text]" custT="1"/>
      <dgm:spPr>
        <a:solidFill>
          <a:srgbClr val="00B0F0"/>
        </a:solidFill>
        <a:ln>
          <a:solidFill>
            <a:srgbClr val="00B0F0"/>
          </a:solidFill>
        </a:ln>
      </dgm:spPr>
      <dgm:t>
        <a:bodyPr/>
        <a:lstStyle/>
        <a:p>
          <a:r>
            <a:rPr lang="en-US" sz="2400" b="1" dirty="0">
              <a:solidFill>
                <a:schemeClr val="bg1"/>
              </a:solidFill>
            </a:rPr>
            <a:t>PDSA</a:t>
          </a:r>
        </a:p>
      </dgm:t>
    </dgm:pt>
    <dgm:pt modelId="{92AD399A-2598-4DB8-87B2-7F864AF07A9D}" type="parTrans" cxnId="{677FC459-FA8F-48FC-AB5D-3776A04C0AD3}">
      <dgm:prSet/>
      <dgm:spPr/>
      <dgm:t>
        <a:bodyPr/>
        <a:lstStyle/>
        <a:p>
          <a:endParaRPr lang="en-US"/>
        </a:p>
      </dgm:t>
    </dgm:pt>
    <dgm:pt modelId="{85FBB794-E168-4758-92B3-D0ABA044C32C}" type="sibTrans" cxnId="{677FC459-FA8F-48FC-AB5D-3776A04C0AD3}">
      <dgm:prSet/>
      <dgm:spPr/>
      <dgm:t>
        <a:bodyPr/>
        <a:lstStyle/>
        <a:p>
          <a:endParaRPr lang="en-US"/>
        </a:p>
      </dgm:t>
    </dgm:pt>
    <dgm:pt modelId="{71534CAB-AD96-4CF9-BBD1-985CAC1BA900}">
      <dgm:prSet phldrT="[Text]"/>
      <dgm:spPr/>
      <dgm:t>
        <a:bodyPr/>
        <a:lstStyle/>
        <a:p>
          <a:r>
            <a:rPr lang="en-US" sz="1600" dirty="0"/>
            <a:t>Hint – The hypothesis asks if we do X will Y happen?</a:t>
          </a:r>
        </a:p>
      </dgm:t>
    </dgm:pt>
    <dgm:pt modelId="{8D64937D-C21F-4B0E-8214-D3315CCC5A46}" type="parTrans" cxnId="{161444D7-67DB-4053-8F53-25B401F8AA33}">
      <dgm:prSet/>
      <dgm:spPr/>
      <dgm:t>
        <a:bodyPr/>
        <a:lstStyle/>
        <a:p>
          <a:endParaRPr lang="en-US"/>
        </a:p>
      </dgm:t>
    </dgm:pt>
    <dgm:pt modelId="{0E7E6622-00BD-487D-9A3D-14864959D38C}" type="sibTrans" cxnId="{161444D7-67DB-4053-8F53-25B401F8AA33}">
      <dgm:prSet/>
      <dgm:spPr/>
      <dgm:t>
        <a:bodyPr/>
        <a:lstStyle/>
        <a:p>
          <a:endParaRPr lang="en-US"/>
        </a:p>
      </dgm:t>
    </dgm:pt>
    <dgm:pt modelId="{02132955-2C8E-4462-ABDF-96C7C55F3F8A}">
      <dgm:prSet phldrT="[Text]" custT="1"/>
      <dgm:spPr>
        <a:solidFill>
          <a:srgbClr val="00B0F0"/>
        </a:solidFill>
        <a:ln>
          <a:solidFill>
            <a:srgbClr val="00B0F0"/>
          </a:solidFill>
        </a:ln>
      </dgm:spPr>
      <dgm:t>
        <a:bodyPr/>
        <a:lstStyle/>
        <a:p>
          <a:r>
            <a:rPr lang="en-US" sz="2400" b="1" dirty="0">
              <a:solidFill>
                <a:schemeClr val="bg1"/>
              </a:solidFill>
            </a:rPr>
            <a:t>PDSA</a:t>
          </a:r>
        </a:p>
      </dgm:t>
    </dgm:pt>
    <dgm:pt modelId="{03C93F40-8951-4015-839A-E7C302FBC3F0}" type="parTrans" cxnId="{E28D472E-876E-4A35-A8ED-64173B4C1D79}">
      <dgm:prSet/>
      <dgm:spPr/>
      <dgm:t>
        <a:bodyPr/>
        <a:lstStyle/>
        <a:p>
          <a:endParaRPr lang="en-US"/>
        </a:p>
      </dgm:t>
    </dgm:pt>
    <dgm:pt modelId="{2E65B87A-A205-4C72-93BA-E94B549067A0}" type="sibTrans" cxnId="{E28D472E-876E-4A35-A8ED-64173B4C1D79}">
      <dgm:prSet/>
      <dgm:spPr/>
      <dgm:t>
        <a:bodyPr/>
        <a:lstStyle/>
        <a:p>
          <a:endParaRPr lang="en-US"/>
        </a:p>
      </dgm:t>
    </dgm:pt>
    <dgm:pt modelId="{6CB9512C-A0AF-4A3D-93E0-7141FC5AEC91}">
      <dgm:prSet phldrT="[Text]" custT="1"/>
      <dgm:spPr/>
      <dgm:t>
        <a:bodyPr/>
        <a:lstStyle/>
        <a:p>
          <a:r>
            <a:rPr lang="en-US" sz="2000" b="1" dirty="0"/>
            <a:t>Use the PDSA form as a check list</a:t>
          </a:r>
        </a:p>
      </dgm:t>
    </dgm:pt>
    <dgm:pt modelId="{8D392B62-A3BA-42A2-A1DC-70A054C311A5}" type="parTrans" cxnId="{331E9379-6C5A-4FBE-A8A8-1E6B4B4A355E}">
      <dgm:prSet/>
      <dgm:spPr/>
      <dgm:t>
        <a:bodyPr/>
        <a:lstStyle/>
        <a:p>
          <a:endParaRPr lang="en-US"/>
        </a:p>
      </dgm:t>
    </dgm:pt>
    <dgm:pt modelId="{74E19DBD-83AB-4D7E-9135-4FA0C12D3D42}" type="sibTrans" cxnId="{331E9379-6C5A-4FBE-A8A8-1E6B4B4A355E}">
      <dgm:prSet/>
      <dgm:spPr/>
      <dgm:t>
        <a:bodyPr/>
        <a:lstStyle/>
        <a:p>
          <a:endParaRPr lang="en-US"/>
        </a:p>
      </dgm:t>
    </dgm:pt>
    <dgm:pt modelId="{18403C62-7853-42D2-A427-6A3FA4E318D3}">
      <dgm:prSet phldrT="[Text]"/>
      <dgm:spPr/>
      <dgm:t>
        <a:bodyPr/>
        <a:lstStyle/>
        <a:p>
          <a:r>
            <a:rPr lang="en-US" sz="1600" dirty="0"/>
            <a:t>Ask – Who is doing what when? Who is collecting the data?</a:t>
          </a:r>
        </a:p>
      </dgm:t>
    </dgm:pt>
    <dgm:pt modelId="{039BB4EC-333B-49FF-B086-D46220870B7B}" type="parTrans" cxnId="{22B407A6-4B44-470A-A98C-F7CE51FE3C64}">
      <dgm:prSet/>
      <dgm:spPr/>
      <dgm:t>
        <a:bodyPr/>
        <a:lstStyle/>
        <a:p>
          <a:endParaRPr lang="en-US"/>
        </a:p>
      </dgm:t>
    </dgm:pt>
    <dgm:pt modelId="{3353B380-9290-44DB-8477-7590017B82FE}" type="sibTrans" cxnId="{22B407A6-4B44-470A-A98C-F7CE51FE3C64}">
      <dgm:prSet/>
      <dgm:spPr/>
      <dgm:t>
        <a:bodyPr/>
        <a:lstStyle/>
        <a:p>
          <a:endParaRPr lang="en-US"/>
        </a:p>
      </dgm:t>
    </dgm:pt>
    <dgm:pt modelId="{54C6555A-78E7-499C-B9C7-C0321DB3A5AD}">
      <dgm:prSet phldrT="[Text]" custT="1"/>
      <dgm:spPr>
        <a:solidFill>
          <a:srgbClr val="00B0F0"/>
        </a:solidFill>
        <a:ln>
          <a:solidFill>
            <a:srgbClr val="00B0F0"/>
          </a:solidFill>
        </a:ln>
      </dgm:spPr>
      <dgm:t>
        <a:bodyPr/>
        <a:lstStyle/>
        <a:p>
          <a:r>
            <a:rPr lang="en-US" sz="2400" b="1" dirty="0">
              <a:solidFill>
                <a:schemeClr val="bg1"/>
              </a:solidFill>
            </a:rPr>
            <a:t>PDSA</a:t>
          </a:r>
        </a:p>
      </dgm:t>
    </dgm:pt>
    <dgm:pt modelId="{5E82A598-16F4-4817-AB5F-48365CEFE47A}" type="parTrans" cxnId="{5FB8022D-6887-4AD0-A797-2CD1BD38BA38}">
      <dgm:prSet/>
      <dgm:spPr/>
      <dgm:t>
        <a:bodyPr/>
        <a:lstStyle/>
        <a:p>
          <a:endParaRPr lang="en-US"/>
        </a:p>
      </dgm:t>
    </dgm:pt>
    <dgm:pt modelId="{15698DCF-9B0A-405A-81D3-6B4903546E45}" type="sibTrans" cxnId="{5FB8022D-6887-4AD0-A797-2CD1BD38BA38}">
      <dgm:prSet/>
      <dgm:spPr/>
      <dgm:t>
        <a:bodyPr/>
        <a:lstStyle/>
        <a:p>
          <a:endParaRPr lang="en-US"/>
        </a:p>
      </dgm:t>
    </dgm:pt>
    <dgm:pt modelId="{FA4AF16C-7768-46CE-AF4A-E4D4C8AEF96E}">
      <dgm:prSet phldrT="[Text]" custT="1"/>
      <dgm:spPr/>
      <dgm:t>
        <a:bodyPr/>
        <a:lstStyle/>
        <a:p>
          <a:r>
            <a:rPr lang="en-US" sz="2000" b="1" dirty="0"/>
            <a:t>Test versus Task</a:t>
          </a:r>
        </a:p>
      </dgm:t>
    </dgm:pt>
    <dgm:pt modelId="{58E2E9CF-1F78-48E2-852E-C1456A7B7686}" type="parTrans" cxnId="{DD5DFB1C-22B8-41C4-92C8-CE0A3DA16881}">
      <dgm:prSet/>
      <dgm:spPr/>
      <dgm:t>
        <a:bodyPr/>
        <a:lstStyle/>
        <a:p>
          <a:endParaRPr lang="en-US"/>
        </a:p>
      </dgm:t>
    </dgm:pt>
    <dgm:pt modelId="{427626CC-4232-4821-BFCD-55F50EE2D07D}" type="sibTrans" cxnId="{DD5DFB1C-22B8-41C4-92C8-CE0A3DA16881}">
      <dgm:prSet/>
      <dgm:spPr/>
      <dgm:t>
        <a:bodyPr/>
        <a:lstStyle/>
        <a:p>
          <a:endParaRPr lang="en-US"/>
        </a:p>
      </dgm:t>
    </dgm:pt>
    <dgm:pt modelId="{DC61361D-C141-47C8-A789-09281EE03B87}">
      <dgm:prSet phldrT="[Text]"/>
      <dgm:spPr/>
      <dgm:t>
        <a:bodyPr/>
        <a:lstStyle/>
        <a:p>
          <a:r>
            <a:rPr lang="en-US" sz="1600" dirty="0"/>
            <a:t>Test – Provides an answer to the hypothesis.</a:t>
          </a:r>
        </a:p>
      </dgm:t>
    </dgm:pt>
    <dgm:pt modelId="{23887CEA-7A36-43E7-89A9-D0048D3D07A0}" type="parTrans" cxnId="{A1F71FB7-AC40-4A88-8D7B-EE925A94899E}">
      <dgm:prSet/>
      <dgm:spPr/>
      <dgm:t>
        <a:bodyPr/>
        <a:lstStyle/>
        <a:p>
          <a:endParaRPr lang="en-US"/>
        </a:p>
      </dgm:t>
    </dgm:pt>
    <dgm:pt modelId="{74A5A2C3-A7CE-4740-99AA-E0B1AD9FF522}" type="sibTrans" cxnId="{A1F71FB7-AC40-4A88-8D7B-EE925A94899E}">
      <dgm:prSet/>
      <dgm:spPr/>
      <dgm:t>
        <a:bodyPr/>
        <a:lstStyle/>
        <a:p>
          <a:endParaRPr lang="en-US"/>
        </a:p>
      </dgm:t>
    </dgm:pt>
    <dgm:pt modelId="{CD37736E-C460-4227-B2FE-17C286056F5E}">
      <dgm:prSet phldrT="[Text]"/>
      <dgm:spPr/>
      <dgm:t>
        <a:bodyPr/>
        <a:lstStyle/>
        <a:p>
          <a:r>
            <a:rPr lang="en-US" sz="1600" dirty="0"/>
            <a:t>Task – Doing something that makes the Test possible; write a letter, get feedback from a patient etc.</a:t>
          </a:r>
        </a:p>
      </dgm:t>
    </dgm:pt>
    <dgm:pt modelId="{6BB24765-609F-49FE-8869-C0AD3EAE033F}" type="parTrans" cxnId="{EF248433-A865-409E-BCF1-E976A3A6C7EF}">
      <dgm:prSet/>
      <dgm:spPr/>
      <dgm:t>
        <a:bodyPr/>
        <a:lstStyle/>
        <a:p>
          <a:endParaRPr lang="en-US"/>
        </a:p>
      </dgm:t>
    </dgm:pt>
    <dgm:pt modelId="{EA879517-362C-49EB-8765-2EBBB3D31AEC}" type="sibTrans" cxnId="{EF248433-A865-409E-BCF1-E976A3A6C7EF}">
      <dgm:prSet/>
      <dgm:spPr/>
      <dgm:t>
        <a:bodyPr/>
        <a:lstStyle/>
        <a:p>
          <a:endParaRPr lang="en-US"/>
        </a:p>
      </dgm:t>
    </dgm:pt>
    <dgm:pt modelId="{64937948-0668-495F-BA50-4DB70E35298C}">
      <dgm:prSet phldrT="[Text]"/>
      <dgm:spPr/>
      <dgm:t>
        <a:bodyPr/>
        <a:lstStyle/>
        <a:p>
          <a:r>
            <a:rPr lang="en-US" sz="1600" dirty="0"/>
            <a:t>Hint – Don’t collect a lot of data.</a:t>
          </a:r>
          <a:endParaRPr lang="en-US" sz="1600" b="1" dirty="0">
            <a:solidFill>
              <a:srgbClr val="0070C0"/>
            </a:solidFill>
          </a:endParaRPr>
        </a:p>
      </dgm:t>
    </dgm:pt>
    <dgm:pt modelId="{97F79397-082C-4446-B42B-53A2125CE7D4}" type="parTrans" cxnId="{632C88AB-D899-4812-B85B-A870358C55A7}">
      <dgm:prSet/>
      <dgm:spPr/>
      <dgm:t>
        <a:bodyPr/>
        <a:lstStyle/>
        <a:p>
          <a:endParaRPr lang="en-US"/>
        </a:p>
      </dgm:t>
    </dgm:pt>
    <dgm:pt modelId="{D16B5177-8DCB-48D8-9786-58296FBBD6D7}" type="sibTrans" cxnId="{632C88AB-D899-4812-B85B-A870358C55A7}">
      <dgm:prSet/>
      <dgm:spPr/>
      <dgm:t>
        <a:bodyPr/>
        <a:lstStyle/>
        <a:p>
          <a:endParaRPr lang="en-US"/>
        </a:p>
      </dgm:t>
    </dgm:pt>
    <dgm:pt modelId="{18E29911-A1A8-4BF9-AB45-83C13BD0E997}">
      <dgm:prSet phldrT="[Text]" custT="1"/>
      <dgm:spPr/>
      <dgm:t>
        <a:bodyPr/>
        <a:lstStyle/>
        <a:p>
          <a:r>
            <a:rPr lang="en-US" sz="2000" b="1" dirty="0"/>
            <a:t>Hypothesis</a:t>
          </a:r>
        </a:p>
      </dgm:t>
    </dgm:pt>
    <dgm:pt modelId="{3EBEC9D3-9B37-4445-AC12-731D7BFB6E66}" type="parTrans" cxnId="{5F0711B8-BE5D-4465-AA4C-645765EA69EE}">
      <dgm:prSet/>
      <dgm:spPr/>
      <dgm:t>
        <a:bodyPr/>
        <a:lstStyle/>
        <a:p>
          <a:endParaRPr lang="en-US"/>
        </a:p>
      </dgm:t>
    </dgm:pt>
    <dgm:pt modelId="{753BCA93-30F9-4A40-B717-C31CEE0B8845}" type="sibTrans" cxnId="{5F0711B8-BE5D-4465-AA4C-645765EA69EE}">
      <dgm:prSet/>
      <dgm:spPr/>
      <dgm:t>
        <a:bodyPr/>
        <a:lstStyle/>
        <a:p>
          <a:endParaRPr lang="en-US"/>
        </a:p>
      </dgm:t>
    </dgm:pt>
    <dgm:pt modelId="{98AF14CB-C47C-4B45-9903-58263BC5E2B2}">
      <dgm:prSet phldrT="[Text]"/>
      <dgm:spPr/>
      <dgm:t>
        <a:bodyPr/>
        <a:lstStyle/>
        <a:p>
          <a:r>
            <a:rPr lang="en-US" sz="1600" dirty="0"/>
            <a:t>Hint – Test small.  Fail Fast, Fail Often!</a:t>
          </a:r>
        </a:p>
      </dgm:t>
    </dgm:pt>
    <dgm:pt modelId="{62FBBE10-DD4F-4EDE-9B2E-CF6699A3C0D0}" type="parTrans" cxnId="{371622FC-D366-4DE7-B0F7-0DAC9BB1B2B1}">
      <dgm:prSet/>
      <dgm:spPr/>
      <dgm:t>
        <a:bodyPr/>
        <a:lstStyle/>
        <a:p>
          <a:endParaRPr lang="en-US"/>
        </a:p>
      </dgm:t>
    </dgm:pt>
    <dgm:pt modelId="{D84E67F8-4C84-4123-98D6-522CDCB5C053}" type="sibTrans" cxnId="{371622FC-D366-4DE7-B0F7-0DAC9BB1B2B1}">
      <dgm:prSet/>
      <dgm:spPr/>
      <dgm:t>
        <a:bodyPr/>
        <a:lstStyle/>
        <a:p>
          <a:endParaRPr lang="en-US"/>
        </a:p>
      </dgm:t>
    </dgm:pt>
    <dgm:pt modelId="{C2D25B38-D2EE-4C6A-AABA-C11DB15BF773}">
      <dgm:prSet phldrT="[Text]" custT="1"/>
      <dgm:spPr/>
      <dgm:t>
        <a:bodyPr/>
        <a:lstStyle/>
        <a:p>
          <a:r>
            <a:rPr lang="en-US" sz="1600" b="0" dirty="0"/>
            <a:t>Ask – What is your prediction?</a:t>
          </a:r>
        </a:p>
      </dgm:t>
    </dgm:pt>
    <dgm:pt modelId="{DEF3A46D-7A8A-4160-B9BA-FAF1E01447D6}" type="parTrans" cxnId="{A58E6DE9-4AFD-4192-939E-080806BD4366}">
      <dgm:prSet/>
      <dgm:spPr/>
      <dgm:t>
        <a:bodyPr/>
        <a:lstStyle/>
        <a:p>
          <a:endParaRPr lang="en-US"/>
        </a:p>
      </dgm:t>
    </dgm:pt>
    <dgm:pt modelId="{9918E9F6-7A70-48B6-832E-CA7B5AD92B42}" type="sibTrans" cxnId="{A58E6DE9-4AFD-4192-939E-080806BD4366}">
      <dgm:prSet/>
      <dgm:spPr/>
      <dgm:t>
        <a:bodyPr/>
        <a:lstStyle/>
        <a:p>
          <a:endParaRPr lang="en-US"/>
        </a:p>
      </dgm:t>
    </dgm:pt>
    <dgm:pt modelId="{C5214266-C893-49F4-8655-71EEC166BBAD}" type="pres">
      <dgm:prSet presAssocID="{966EFA3E-C277-4A52-9B13-ED2F693DE618}" presName="linearFlow" presStyleCnt="0">
        <dgm:presLayoutVars>
          <dgm:dir/>
          <dgm:animLvl val="lvl"/>
          <dgm:resizeHandles val="exact"/>
        </dgm:presLayoutVars>
      </dgm:prSet>
      <dgm:spPr/>
      <dgm:t>
        <a:bodyPr/>
        <a:lstStyle/>
        <a:p>
          <a:endParaRPr lang="en-US"/>
        </a:p>
      </dgm:t>
    </dgm:pt>
    <dgm:pt modelId="{437C413D-940D-44A1-8CEC-8C8082B54F59}" type="pres">
      <dgm:prSet presAssocID="{D979D411-0C0A-4848-BD44-37AD87C35CF7}" presName="composite" presStyleCnt="0"/>
      <dgm:spPr/>
    </dgm:pt>
    <dgm:pt modelId="{7B1AF010-420D-4278-A690-856C8370A394}" type="pres">
      <dgm:prSet presAssocID="{D979D411-0C0A-4848-BD44-37AD87C35CF7}" presName="parentText" presStyleLbl="alignNode1" presStyleIdx="0" presStyleCnt="3" custLinFactNeighborY="0">
        <dgm:presLayoutVars>
          <dgm:chMax val="1"/>
          <dgm:bulletEnabled val="1"/>
        </dgm:presLayoutVars>
      </dgm:prSet>
      <dgm:spPr/>
      <dgm:t>
        <a:bodyPr/>
        <a:lstStyle/>
        <a:p>
          <a:endParaRPr lang="en-US"/>
        </a:p>
      </dgm:t>
    </dgm:pt>
    <dgm:pt modelId="{912707EB-DE8A-406E-847D-158AB7E40DCE}" type="pres">
      <dgm:prSet presAssocID="{D979D411-0C0A-4848-BD44-37AD87C35CF7}" presName="descendantText" presStyleLbl="alignAcc1" presStyleIdx="0" presStyleCnt="3" custLinFactNeighborX="0">
        <dgm:presLayoutVars>
          <dgm:bulletEnabled val="1"/>
        </dgm:presLayoutVars>
      </dgm:prSet>
      <dgm:spPr/>
      <dgm:t>
        <a:bodyPr/>
        <a:lstStyle/>
        <a:p>
          <a:endParaRPr lang="en-US"/>
        </a:p>
      </dgm:t>
    </dgm:pt>
    <dgm:pt modelId="{A9231449-4A11-4DAE-9ECE-68584316156F}" type="pres">
      <dgm:prSet presAssocID="{85FBB794-E168-4758-92B3-D0ABA044C32C}" presName="sp" presStyleCnt="0"/>
      <dgm:spPr/>
    </dgm:pt>
    <dgm:pt modelId="{D710EE82-3167-464E-B661-66CE4BB88913}" type="pres">
      <dgm:prSet presAssocID="{02132955-2C8E-4462-ABDF-96C7C55F3F8A}" presName="composite" presStyleCnt="0"/>
      <dgm:spPr/>
    </dgm:pt>
    <dgm:pt modelId="{C0F5F664-9C2C-4397-B852-F30666D141A9}" type="pres">
      <dgm:prSet presAssocID="{02132955-2C8E-4462-ABDF-96C7C55F3F8A}" presName="parentText" presStyleLbl="alignNode1" presStyleIdx="1" presStyleCnt="3" custLinFactNeighborY="0">
        <dgm:presLayoutVars>
          <dgm:chMax val="1"/>
          <dgm:bulletEnabled val="1"/>
        </dgm:presLayoutVars>
      </dgm:prSet>
      <dgm:spPr/>
      <dgm:t>
        <a:bodyPr/>
        <a:lstStyle/>
        <a:p>
          <a:endParaRPr lang="en-US"/>
        </a:p>
      </dgm:t>
    </dgm:pt>
    <dgm:pt modelId="{75E4D4DE-F989-4956-9767-FBB7D476F7E9}" type="pres">
      <dgm:prSet presAssocID="{02132955-2C8E-4462-ABDF-96C7C55F3F8A}" presName="descendantText" presStyleLbl="alignAcc1" presStyleIdx="1" presStyleCnt="3" custLinFactNeighborY="308">
        <dgm:presLayoutVars>
          <dgm:bulletEnabled val="1"/>
        </dgm:presLayoutVars>
      </dgm:prSet>
      <dgm:spPr/>
      <dgm:t>
        <a:bodyPr/>
        <a:lstStyle/>
        <a:p>
          <a:endParaRPr lang="en-US"/>
        </a:p>
      </dgm:t>
    </dgm:pt>
    <dgm:pt modelId="{18A33692-8FF9-4388-98D9-43937793E232}" type="pres">
      <dgm:prSet presAssocID="{2E65B87A-A205-4C72-93BA-E94B549067A0}" presName="sp" presStyleCnt="0"/>
      <dgm:spPr/>
    </dgm:pt>
    <dgm:pt modelId="{3421F6EA-4EAF-4128-AE91-C151F5C4AEB8}" type="pres">
      <dgm:prSet presAssocID="{54C6555A-78E7-499C-B9C7-C0321DB3A5AD}" presName="composite" presStyleCnt="0"/>
      <dgm:spPr/>
    </dgm:pt>
    <dgm:pt modelId="{12682E34-A569-4031-AA1A-7476F3C1A30F}" type="pres">
      <dgm:prSet presAssocID="{54C6555A-78E7-499C-B9C7-C0321DB3A5AD}" presName="parentText" presStyleLbl="alignNode1" presStyleIdx="2" presStyleCnt="3">
        <dgm:presLayoutVars>
          <dgm:chMax val="1"/>
          <dgm:bulletEnabled val="1"/>
        </dgm:presLayoutVars>
      </dgm:prSet>
      <dgm:spPr/>
      <dgm:t>
        <a:bodyPr/>
        <a:lstStyle/>
        <a:p>
          <a:endParaRPr lang="en-US"/>
        </a:p>
      </dgm:t>
    </dgm:pt>
    <dgm:pt modelId="{E3EA3163-53AE-4B9D-AF51-3695ED4B565C}" type="pres">
      <dgm:prSet presAssocID="{54C6555A-78E7-499C-B9C7-C0321DB3A5AD}" presName="descendantText" presStyleLbl="alignAcc1" presStyleIdx="2" presStyleCnt="3" custScaleY="123200" custLinFactNeighborY="11248">
        <dgm:presLayoutVars>
          <dgm:bulletEnabled val="1"/>
        </dgm:presLayoutVars>
      </dgm:prSet>
      <dgm:spPr/>
      <dgm:t>
        <a:bodyPr/>
        <a:lstStyle/>
        <a:p>
          <a:endParaRPr lang="en-US"/>
        </a:p>
      </dgm:t>
    </dgm:pt>
  </dgm:ptLst>
  <dgm:cxnLst>
    <dgm:cxn modelId="{86832744-97C0-4C04-947E-4D35B32204A8}" type="presOf" srcId="{98AF14CB-C47C-4B45-9903-58263BC5E2B2}" destId="{E3EA3163-53AE-4B9D-AF51-3695ED4B565C}" srcOrd="0" destOrd="3" presId="urn:microsoft.com/office/officeart/2005/8/layout/chevron2"/>
    <dgm:cxn modelId="{E031FDAB-410C-4110-8D81-D9CE3DD9F85A}" type="presOf" srcId="{FA4AF16C-7768-46CE-AF4A-E4D4C8AEF96E}" destId="{E3EA3163-53AE-4B9D-AF51-3695ED4B565C}" srcOrd="0" destOrd="0" presId="urn:microsoft.com/office/officeart/2005/8/layout/chevron2"/>
    <dgm:cxn modelId="{371622FC-D366-4DE7-B0F7-0DAC9BB1B2B1}" srcId="{54C6555A-78E7-499C-B9C7-C0321DB3A5AD}" destId="{98AF14CB-C47C-4B45-9903-58263BC5E2B2}" srcOrd="3" destOrd="0" parTransId="{62FBBE10-DD4F-4EDE-9B2E-CF6699A3C0D0}" sibTransId="{D84E67F8-4C84-4123-98D6-522CDCB5C053}"/>
    <dgm:cxn modelId="{0D380E2E-C798-4614-9695-35151EBA60D6}" type="presOf" srcId="{6CB9512C-A0AF-4A3D-93E0-7141FC5AEC91}" destId="{75E4D4DE-F989-4956-9767-FBB7D476F7E9}" srcOrd="0" destOrd="0" presId="urn:microsoft.com/office/officeart/2005/8/layout/chevron2"/>
    <dgm:cxn modelId="{331E9379-6C5A-4FBE-A8A8-1E6B4B4A355E}" srcId="{02132955-2C8E-4462-ABDF-96C7C55F3F8A}" destId="{6CB9512C-A0AF-4A3D-93E0-7141FC5AEC91}" srcOrd="0" destOrd="0" parTransId="{8D392B62-A3BA-42A2-A1DC-70A054C311A5}" sibTransId="{74E19DBD-83AB-4D7E-9135-4FA0C12D3D42}"/>
    <dgm:cxn modelId="{632C88AB-D899-4812-B85B-A870358C55A7}" srcId="{02132955-2C8E-4462-ABDF-96C7C55F3F8A}" destId="{64937948-0668-495F-BA50-4DB70E35298C}" srcOrd="2" destOrd="0" parTransId="{97F79397-082C-4446-B42B-53A2125CE7D4}" sibTransId="{D16B5177-8DCB-48D8-9786-58296FBBD6D7}"/>
    <dgm:cxn modelId="{5FB8022D-6887-4AD0-A797-2CD1BD38BA38}" srcId="{966EFA3E-C277-4A52-9B13-ED2F693DE618}" destId="{54C6555A-78E7-499C-B9C7-C0321DB3A5AD}" srcOrd="2" destOrd="0" parTransId="{5E82A598-16F4-4817-AB5F-48365CEFE47A}" sibTransId="{15698DCF-9B0A-405A-81D3-6B4903546E45}"/>
    <dgm:cxn modelId="{B7A2B578-CF46-4A87-9D20-BC50D7B10AD9}" type="presOf" srcId="{02132955-2C8E-4462-ABDF-96C7C55F3F8A}" destId="{C0F5F664-9C2C-4397-B852-F30666D141A9}" srcOrd="0" destOrd="0" presId="urn:microsoft.com/office/officeart/2005/8/layout/chevron2"/>
    <dgm:cxn modelId="{1ECA624B-945C-4B1E-9515-AA3786CAFC69}" type="presOf" srcId="{CD37736E-C460-4227-B2FE-17C286056F5E}" destId="{E3EA3163-53AE-4B9D-AF51-3695ED4B565C}" srcOrd="0" destOrd="2" presId="urn:microsoft.com/office/officeart/2005/8/layout/chevron2"/>
    <dgm:cxn modelId="{30893788-FA88-47E4-926C-83A476F07AC3}" type="presOf" srcId="{C2D25B38-D2EE-4C6A-AABA-C11DB15BF773}" destId="{912707EB-DE8A-406E-847D-158AB7E40DCE}" srcOrd="0" destOrd="1" presId="urn:microsoft.com/office/officeart/2005/8/layout/chevron2"/>
    <dgm:cxn modelId="{5F0711B8-BE5D-4465-AA4C-645765EA69EE}" srcId="{D979D411-0C0A-4848-BD44-37AD87C35CF7}" destId="{18E29911-A1A8-4BF9-AB45-83C13BD0E997}" srcOrd="0" destOrd="0" parTransId="{3EBEC9D3-9B37-4445-AC12-731D7BFB6E66}" sibTransId="{753BCA93-30F9-4A40-B717-C31CEE0B8845}"/>
    <dgm:cxn modelId="{5CBB6A06-981E-4C74-880A-4B9D67EBF0BC}" type="presOf" srcId="{54C6555A-78E7-499C-B9C7-C0321DB3A5AD}" destId="{12682E34-A569-4031-AA1A-7476F3C1A30F}" srcOrd="0" destOrd="0" presId="urn:microsoft.com/office/officeart/2005/8/layout/chevron2"/>
    <dgm:cxn modelId="{DD5DFB1C-22B8-41C4-92C8-CE0A3DA16881}" srcId="{54C6555A-78E7-499C-B9C7-C0321DB3A5AD}" destId="{FA4AF16C-7768-46CE-AF4A-E4D4C8AEF96E}" srcOrd="0" destOrd="0" parTransId="{58E2E9CF-1F78-48E2-852E-C1456A7B7686}" sibTransId="{427626CC-4232-4821-BFCD-55F50EE2D07D}"/>
    <dgm:cxn modelId="{FB361D42-9A52-422C-BA50-191E2BBD624F}" type="presOf" srcId="{18403C62-7853-42D2-A427-6A3FA4E318D3}" destId="{75E4D4DE-F989-4956-9767-FBB7D476F7E9}" srcOrd="0" destOrd="1" presId="urn:microsoft.com/office/officeart/2005/8/layout/chevron2"/>
    <dgm:cxn modelId="{161444D7-67DB-4053-8F53-25B401F8AA33}" srcId="{D979D411-0C0A-4848-BD44-37AD87C35CF7}" destId="{71534CAB-AD96-4CF9-BBD1-985CAC1BA900}" srcOrd="2" destOrd="0" parTransId="{8D64937D-C21F-4B0E-8214-D3315CCC5A46}" sibTransId="{0E7E6622-00BD-487D-9A3D-14864959D38C}"/>
    <dgm:cxn modelId="{677FC459-FA8F-48FC-AB5D-3776A04C0AD3}" srcId="{966EFA3E-C277-4A52-9B13-ED2F693DE618}" destId="{D979D411-0C0A-4848-BD44-37AD87C35CF7}" srcOrd="0" destOrd="0" parTransId="{92AD399A-2598-4DB8-87B2-7F864AF07A9D}" sibTransId="{85FBB794-E168-4758-92B3-D0ABA044C32C}"/>
    <dgm:cxn modelId="{C97B419A-0D6C-44C1-8115-E9C8C7CE0FB6}" type="presOf" srcId="{DC61361D-C141-47C8-A789-09281EE03B87}" destId="{E3EA3163-53AE-4B9D-AF51-3695ED4B565C}" srcOrd="0" destOrd="1" presId="urn:microsoft.com/office/officeart/2005/8/layout/chevron2"/>
    <dgm:cxn modelId="{FCFD6825-5A4D-4811-98EB-AF97AEE0F1ED}" type="presOf" srcId="{18E29911-A1A8-4BF9-AB45-83C13BD0E997}" destId="{912707EB-DE8A-406E-847D-158AB7E40DCE}" srcOrd="0" destOrd="0" presId="urn:microsoft.com/office/officeart/2005/8/layout/chevron2"/>
    <dgm:cxn modelId="{FEB28A25-4224-4EF1-80BE-DBABC4D75FA0}" type="presOf" srcId="{64937948-0668-495F-BA50-4DB70E35298C}" destId="{75E4D4DE-F989-4956-9767-FBB7D476F7E9}" srcOrd="0" destOrd="2" presId="urn:microsoft.com/office/officeart/2005/8/layout/chevron2"/>
    <dgm:cxn modelId="{6318888F-8033-4FF8-843C-F145137BE763}" type="presOf" srcId="{71534CAB-AD96-4CF9-BBD1-985CAC1BA900}" destId="{912707EB-DE8A-406E-847D-158AB7E40DCE}" srcOrd="0" destOrd="2" presId="urn:microsoft.com/office/officeart/2005/8/layout/chevron2"/>
    <dgm:cxn modelId="{E28D472E-876E-4A35-A8ED-64173B4C1D79}" srcId="{966EFA3E-C277-4A52-9B13-ED2F693DE618}" destId="{02132955-2C8E-4462-ABDF-96C7C55F3F8A}" srcOrd="1" destOrd="0" parTransId="{03C93F40-8951-4015-839A-E7C302FBC3F0}" sibTransId="{2E65B87A-A205-4C72-93BA-E94B549067A0}"/>
    <dgm:cxn modelId="{A1F71FB7-AC40-4A88-8D7B-EE925A94899E}" srcId="{54C6555A-78E7-499C-B9C7-C0321DB3A5AD}" destId="{DC61361D-C141-47C8-A789-09281EE03B87}" srcOrd="1" destOrd="0" parTransId="{23887CEA-7A36-43E7-89A9-D0048D3D07A0}" sibTransId="{74A5A2C3-A7CE-4740-99AA-E0B1AD9FF522}"/>
    <dgm:cxn modelId="{D2813032-4635-4130-BA28-328E8D03E7CF}" type="presOf" srcId="{D979D411-0C0A-4848-BD44-37AD87C35CF7}" destId="{7B1AF010-420D-4278-A690-856C8370A394}" srcOrd="0" destOrd="0" presId="urn:microsoft.com/office/officeart/2005/8/layout/chevron2"/>
    <dgm:cxn modelId="{A58E6DE9-4AFD-4192-939E-080806BD4366}" srcId="{D979D411-0C0A-4848-BD44-37AD87C35CF7}" destId="{C2D25B38-D2EE-4C6A-AABA-C11DB15BF773}" srcOrd="1" destOrd="0" parTransId="{DEF3A46D-7A8A-4160-B9BA-FAF1E01447D6}" sibTransId="{9918E9F6-7A70-48B6-832E-CA7B5AD92B42}"/>
    <dgm:cxn modelId="{EF248433-A865-409E-BCF1-E976A3A6C7EF}" srcId="{54C6555A-78E7-499C-B9C7-C0321DB3A5AD}" destId="{CD37736E-C460-4227-B2FE-17C286056F5E}" srcOrd="2" destOrd="0" parTransId="{6BB24765-609F-49FE-8869-C0AD3EAE033F}" sibTransId="{EA879517-362C-49EB-8765-2EBBB3D31AEC}"/>
    <dgm:cxn modelId="{22B407A6-4B44-470A-A98C-F7CE51FE3C64}" srcId="{02132955-2C8E-4462-ABDF-96C7C55F3F8A}" destId="{18403C62-7853-42D2-A427-6A3FA4E318D3}" srcOrd="1" destOrd="0" parTransId="{039BB4EC-333B-49FF-B086-D46220870B7B}" sibTransId="{3353B380-9290-44DB-8477-7590017B82FE}"/>
    <dgm:cxn modelId="{D11BAB0C-E08B-4697-AF93-8FBD5CF626B4}" type="presOf" srcId="{966EFA3E-C277-4A52-9B13-ED2F693DE618}" destId="{C5214266-C893-49F4-8655-71EEC166BBAD}" srcOrd="0" destOrd="0" presId="urn:microsoft.com/office/officeart/2005/8/layout/chevron2"/>
    <dgm:cxn modelId="{D0884A7A-020B-492A-90F5-778391CD10E2}" type="presParOf" srcId="{C5214266-C893-49F4-8655-71EEC166BBAD}" destId="{437C413D-940D-44A1-8CEC-8C8082B54F59}" srcOrd="0" destOrd="0" presId="urn:microsoft.com/office/officeart/2005/8/layout/chevron2"/>
    <dgm:cxn modelId="{05AACC35-853A-48EB-85A5-76EB250C0B4C}" type="presParOf" srcId="{437C413D-940D-44A1-8CEC-8C8082B54F59}" destId="{7B1AF010-420D-4278-A690-856C8370A394}" srcOrd="0" destOrd="0" presId="urn:microsoft.com/office/officeart/2005/8/layout/chevron2"/>
    <dgm:cxn modelId="{8C254EFC-FA10-4A61-9B78-C21548FEEB1B}" type="presParOf" srcId="{437C413D-940D-44A1-8CEC-8C8082B54F59}" destId="{912707EB-DE8A-406E-847D-158AB7E40DCE}" srcOrd="1" destOrd="0" presId="urn:microsoft.com/office/officeart/2005/8/layout/chevron2"/>
    <dgm:cxn modelId="{6AD7FCB9-4BA3-47AD-A5D2-57E9697004B8}" type="presParOf" srcId="{C5214266-C893-49F4-8655-71EEC166BBAD}" destId="{A9231449-4A11-4DAE-9ECE-68584316156F}" srcOrd="1" destOrd="0" presId="urn:microsoft.com/office/officeart/2005/8/layout/chevron2"/>
    <dgm:cxn modelId="{F5EB3B4C-E641-4815-A857-C8A8D819E405}" type="presParOf" srcId="{C5214266-C893-49F4-8655-71EEC166BBAD}" destId="{D710EE82-3167-464E-B661-66CE4BB88913}" srcOrd="2" destOrd="0" presId="urn:microsoft.com/office/officeart/2005/8/layout/chevron2"/>
    <dgm:cxn modelId="{7F96AEE7-5C69-429A-A15F-349DB43B7766}" type="presParOf" srcId="{D710EE82-3167-464E-B661-66CE4BB88913}" destId="{C0F5F664-9C2C-4397-B852-F30666D141A9}" srcOrd="0" destOrd="0" presId="urn:microsoft.com/office/officeart/2005/8/layout/chevron2"/>
    <dgm:cxn modelId="{88F5F5AB-08F0-4A08-89AC-6DDBDDEB9306}" type="presParOf" srcId="{D710EE82-3167-464E-B661-66CE4BB88913}" destId="{75E4D4DE-F989-4956-9767-FBB7D476F7E9}" srcOrd="1" destOrd="0" presId="urn:microsoft.com/office/officeart/2005/8/layout/chevron2"/>
    <dgm:cxn modelId="{B5C9B3A6-BEA4-47E7-9994-3FD9ECF1FFA5}" type="presParOf" srcId="{C5214266-C893-49F4-8655-71EEC166BBAD}" destId="{18A33692-8FF9-4388-98D9-43937793E232}" srcOrd="3" destOrd="0" presId="urn:microsoft.com/office/officeart/2005/8/layout/chevron2"/>
    <dgm:cxn modelId="{B6FE3051-6ABC-4AE3-9D97-91ECD532E81B}" type="presParOf" srcId="{C5214266-C893-49F4-8655-71EEC166BBAD}" destId="{3421F6EA-4EAF-4128-AE91-C151F5C4AEB8}" srcOrd="4" destOrd="0" presId="urn:microsoft.com/office/officeart/2005/8/layout/chevron2"/>
    <dgm:cxn modelId="{CD0D7A74-6AA5-4EF9-9502-63D5183F487D}" type="presParOf" srcId="{3421F6EA-4EAF-4128-AE91-C151F5C4AEB8}" destId="{12682E34-A569-4031-AA1A-7476F3C1A30F}" srcOrd="0" destOrd="0" presId="urn:microsoft.com/office/officeart/2005/8/layout/chevron2"/>
    <dgm:cxn modelId="{CF35E0B2-524B-4A47-96F6-E237518A5EEA}" type="presParOf" srcId="{3421F6EA-4EAF-4128-AE91-C151F5C4AEB8}" destId="{E3EA3163-53AE-4B9D-AF51-3695ED4B565C}"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66EFA3E-C277-4A52-9B13-ED2F693DE618}"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D979D411-0C0A-4848-BD44-37AD87C35CF7}">
      <dgm:prSet phldrT="[Text]" custT="1"/>
      <dgm:spPr>
        <a:solidFill>
          <a:srgbClr val="00B0F0"/>
        </a:solidFill>
        <a:ln>
          <a:solidFill>
            <a:srgbClr val="00B0F0"/>
          </a:solidFill>
        </a:ln>
      </dgm:spPr>
      <dgm:t>
        <a:bodyPr/>
        <a:lstStyle/>
        <a:p>
          <a:r>
            <a:rPr lang="en-US" sz="2400" b="1" dirty="0">
              <a:solidFill>
                <a:schemeClr val="bg1"/>
              </a:solidFill>
            </a:rPr>
            <a:t>PDSA</a:t>
          </a:r>
        </a:p>
      </dgm:t>
    </dgm:pt>
    <dgm:pt modelId="{92AD399A-2598-4DB8-87B2-7F864AF07A9D}" type="parTrans" cxnId="{677FC459-FA8F-48FC-AB5D-3776A04C0AD3}">
      <dgm:prSet/>
      <dgm:spPr/>
      <dgm:t>
        <a:bodyPr/>
        <a:lstStyle/>
        <a:p>
          <a:endParaRPr lang="en-US"/>
        </a:p>
      </dgm:t>
    </dgm:pt>
    <dgm:pt modelId="{85FBB794-E168-4758-92B3-D0ABA044C32C}" type="sibTrans" cxnId="{677FC459-FA8F-48FC-AB5D-3776A04C0AD3}">
      <dgm:prSet/>
      <dgm:spPr/>
      <dgm:t>
        <a:bodyPr/>
        <a:lstStyle/>
        <a:p>
          <a:endParaRPr lang="en-US"/>
        </a:p>
      </dgm:t>
    </dgm:pt>
    <dgm:pt modelId="{02132955-2C8E-4462-ABDF-96C7C55F3F8A}">
      <dgm:prSet phldrT="[Text]" custT="1"/>
      <dgm:spPr>
        <a:solidFill>
          <a:srgbClr val="FF00FF"/>
        </a:solidFill>
        <a:ln>
          <a:solidFill>
            <a:srgbClr val="FF00FF"/>
          </a:solidFill>
        </a:ln>
      </dgm:spPr>
      <dgm:t>
        <a:bodyPr/>
        <a:lstStyle/>
        <a:p>
          <a:r>
            <a:rPr lang="en-US" sz="2400" b="1" dirty="0">
              <a:solidFill>
                <a:schemeClr val="bg1"/>
              </a:solidFill>
            </a:rPr>
            <a:t>Sustain</a:t>
          </a:r>
        </a:p>
      </dgm:t>
    </dgm:pt>
    <dgm:pt modelId="{03C93F40-8951-4015-839A-E7C302FBC3F0}" type="parTrans" cxnId="{E28D472E-876E-4A35-A8ED-64173B4C1D79}">
      <dgm:prSet/>
      <dgm:spPr/>
      <dgm:t>
        <a:bodyPr/>
        <a:lstStyle/>
        <a:p>
          <a:endParaRPr lang="en-US"/>
        </a:p>
      </dgm:t>
    </dgm:pt>
    <dgm:pt modelId="{2E65B87A-A205-4C72-93BA-E94B549067A0}" type="sibTrans" cxnId="{E28D472E-876E-4A35-A8ED-64173B4C1D79}">
      <dgm:prSet/>
      <dgm:spPr/>
      <dgm:t>
        <a:bodyPr/>
        <a:lstStyle/>
        <a:p>
          <a:endParaRPr lang="en-US"/>
        </a:p>
      </dgm:t>
    </dgm:pt>
    <dgm:pt modelId="{6CB9512C-A0AF-4A3D-93E0-7141FC5AEC91}">
      <dgm:prSet phldrT="[Text]" custT="1"/>
      <dgm:spPr/>
      <dgm:t>
        <a:bodyPr/>
        <a:lstStyle/>
        <a:p>
          <a:r>
            <a:rPr lang="en-US" sz="2000" b="1" dirty="0"/>
            <a:t>Run Charts</a:t>
          </a:r>
        </a:p>
      </dgm:t>
    </dgm:pt>
    <dgm:pt modelId="{8D392B62-A3BA-42A2-A1DC-70A054C311A5}" type="parTrans" cxnId="{331E9379-6C5A-4FBE-A8A8-1E6B4B4A355E}">
      <dgm:prSet/>
      <dgm:spPr/>
      <dgm:t>
        <a:bodyPr/>
        <a:lstStyle/>
        <a:p>
          <a:endParaRPr lang="en-US"/>
        </a:p>
      </dgm:t>
    </dgm:pt>
    <dgm:pt modelId="{74E19DBD-83AB-4D7E-9135-4FA0C12D3D42}" type="sibTrans" cxnId="{331E9379-6C5A-4FBE-A8A8-1E6B4B4A355E}">
      <dgm:prSet/>
      <dgm:spPr/>
      <dgm:t>
        <a:bodyPr/>
        <a:lstStyle/>
        <a:p>
          <a:endParaRPr lang="en-US"/>
        </a:p>
      </dgm:t>
    </dgm:pt>
    <dgm:pt modelId="{18403C62-7853-42D2-A427-6A3FA4E318D3}">
      <dgm:prSet phldrT="[Text]"/>
      <dgm:spPr/>
      <dgm:t>
        <a:bodyPr/>
        <a:lstStyle/>
        <a:p>
          <a:r>
            <a:rPr lang="en-US" sz="1600" dirty="0"/>
            <a:t>Display run chart in break room. Start staff meetings with Pt Safety question.</a:t>
          </a:r>
        </a:p>
      </dgm:t>
    </dgm:pt>
    <dgm:pt modelId="{039BB4EC-333B-49FF-B086-D46220870B7B}" type="parTrans" cxnId="{22B407A6-4B44-470A-A98C-F7CE51FE3C64}">
      <dgm:prSet/>
      <dgm:spPr/>
      <dgm:t>
        <a:bodyPr/>
        <a:lstStyle/>
        <a:p>
          <a:endParaRPr lang="en-US"/>
        </a:p>
      </dgm:t>
    </dgm:pt>
    <dgm:pt modelId="{3353B380-9290-44DB-8477-7590017B82FE}" type="sibTrans" cxnId="{22B407A6-4B44-470A-A98C-F7CE51FE3C64}">
      <dgm:prSet/>
      <dgm:spPr/>
      <dgm:t>
        <a:bodyPr/>
        <a:lstStyle/>
        <a:p>
          <a:endParaRPr lang="en-US"/>
        </a:p>
      </dgm:t>
    </dgm:pt>
    <dgm:pt modelId="{54C6555A-78E7-499C-B9C7-C0321DB3A5AD}">
      <dgm:prSet phldrT="[Text]" custT="1"/>
      <dgm:spPr>
        <a:solidFill>
          <a:srgbClr val="FF00FF"/>
        </a:solidFill>
        <a:ln>
          <a:solidFill>
            <a:srgbClr val="FF00FF"/>
          </a:solidFill>
        </a:ln>
      </dgm:spPr>
      <dgm:t>
        <a:bodyPr/>
        <a:lstStyle/>
        <a:p>
          <a:r>
            <a:rPr lang="en-US" sz="2400" b="1" dirty="0">
              <a:solidFill>
                <a:schemeClr val="bg1"/>
              </a:solidFill>
            </a:rPr>
            <a:t> Spread</a:t>
          </a:r>
        </a:p>
      </dgm:t>
    </dgm:pt>
    <dgm:pt modelId="{5E82A598-16F4-4817-AB5F-48365CEFE47A}" type="parTrans" cxnId="{5FB8022D-6887-4AD0-A797-2CD1BD38BA38}">
      <dgm:prSet/>
      <dgm:spPr/>
      <dgm:t>
        <a:bodyPr/>
        <a:lstStyle/>
        <a:p>
          <a:endParaRPr lang="en-US"/>
        </a:p>
      </dgm:t>
    </dgm:pt>
    <dgm:pt modelId="{15698DCF-9B0A-405A-81D3-6B4903546E45}" type="sibTrans" cxnId="{5FB8022D-6887-4AD0-A797-2CD1BD38BA38}">
      <dgm:prSet/>
      <dgm:spPr/>
      <dgm:t>
        <a:bodyPr/>
        <a:lstStyle/>
        <a:p>
          <a:endParaRPr lang="en-US"/>
        </a:p>
      </dgm:t>
    </dgm:pt>
    <dgm:pt modelId="{FA4AF16C-7768-46CE-AF4A-E4D4C8AEF96E}">
      <dgm:prSet phldrT="[Text]" custT="1"/>
      <dgm:spPr/>
      <dgm:t>
        <a:bodyPr/>
        <a:lstStyle/>
        <a:p>
          <a:r>
            <a:rPr lang="en-US" sz="2000" b="1" dirty="0"/>
            <a:t>Share your stories</a:t>
          </a:r>
        </a:p>
      </dgm:t>
    </dgm:pt>
    <dgm:pt modelId="{58E2E9CF-1F78-48E2-852E-C1456A7B7686}" type="parTrans" cxnId="{DD5DFB1C-22B8-41C4-92C8-CE0A3DA16881}">
      <dgm:prSet/>
      <dgm:spPr/>
      <dgm:t>
        <a:bodyPr/>
        <a:lstStyle/>
        <a:p>
          <a:endParaRPr lang="en-US"/>
        </a:p>
      </dgm:t>
    </dgm:pt>
    <dgm:pt modelId="{427626CC-4232-4821-BFCD-55F50EE2D07D}" type="sibTrans" cxnId="{DD5DFB1C-22B8-41C4-92C8-CE0A3DA16881}">
      <dgm:prSet/>
      <dgm:spPr/>
      <dgm:t>
        <a:bodyPr/>
        <a:lstStyle/>
        <a:p>
          <a:endParaRPr lang="en-US"/>
        </a:p>
      </dgm:t>
    </dgm:pt>
    <dgm:pt modelId="{DC61361D-C141-47C8-A789-09281EE03B87}">
      <dgm:prSet phldrT="[Text]"/>
      <dgm:spPr/>
      <dgm:t>
        <a:bodyPr/>
        <a:lstStyle/>
        <a:p>
          <a:r>
            <a:rPr lang="en-US" sz="1600" dirty="0"/>
            <a:t>Other practices could learn from your journey. Share your successes, failures and surprises. </a:t>
          </a:r>
        </a:p>
      </dgm:t>
    </dgm:pt>
    <dgm:pt modelId="{23887CEA-7A36-43E7-89A9-D0048D3D07A0}" type="parTrans" cxnId="{A1F71FB7-AC40-4A88-8D7B-EE925A94899E}">
      <dgm:prSet/>
      <dgm:spPr/>
      <dgm:t>
        <a:bodyPr/>
        <a:lstStyle/>
        <a:p>
          <a:endParaRPr lang="en-US"/>
        </a:p>
      </dgm:t>
    </dgm:pt>
    <dgm:pt modelId="{74A5A2C3-A7CE-4740-99AA-E0B1AD9FF522}" type="sibTrans" cxnId="{A1F71FB7-AC40-4A88-8D7B-EE925A94899E}">
      <dgm:prSet/>
      <dgm:spPr/>
      <dgm:t>
        <a:bodyPr/>
        <a:lstStyle/>
        <a:p>
          <a:endParaRPr lang="en-US"/>
        </a:p>
      </dgm:t>
    </dgm:pt>
    <dgm:pt modelId="{18E29911-A1A8-4BF9-AB45-83C13BD0E997}">
      <dgm:prSet phldrT="[Text]" custT="1"/>
      <dgm:spPr/>
      <dgm:t>
        <a:bodyPr/>
        <a:lstStyle/>
        <a:p>
          <a:r>
            <a:rPr lang="en-US" sz="1800" b="1" dirty="0"/>
            <a:t>Adopt, Adapt, Abandon</a:t>
          </a:r>
          <a:endParaRPr lang="en-US" sz="2400" b="1" dirty="0"/>
        </a:p>
      </dgm:t>
    </dgm:pt>
    <dgm:pt modelId="{3EBEC9D3-9B37-4445-AC12-731D7BFB6E66}" type="parTrans" cxnId="{5F0711B8-BE5D-4465-AA4C-645765EA69EE}">
      <dgm:prSet/>
      <dgm:spPr/>
      <dgm:t>
        <a:bodyPr/>
        <a:lstStyle/>
        <a:p>
          <a:endParaRPr lang="en-US"/>
        </a:p>
      </dgm:t>
    </dgm:pt>
    <dgm:pt modelId="{753BCA93-30F9-4A40-B717-C31CEE0B8845}" type="sibTrans" cxnId="{5F0711B8-BE5D-4465-AA4C-645765EA69EE}">
      <dgm:prSet/>
      <dgm:spPr/>
      <dgm:t>
        <a:bodyPr/>
        <a:lstStyle/>
        <a:p>
          <a:endParaRPr lang="en-US"/>
        </a:p>
      </dgm:t>
    </dgm:pt>
    <dgm:pt modelId="{F9A3A62E-C11F-4B3D-8BE1-BF7624C55AB6}">
      <dgm:prSet phldrT="[Text]"/>
      <dgm:spPr/>
      <dgm:t>
        <a:bodyPr/>
        <a:lstStyle/>
        <a:p>
          <a:r>
            <a:rPr lang="en-US" sz="1600" dirty="0"/>
            <a:t>Ask – Is this a system change or are we relying on people’s good intentions?</a:t>
          </a:r>
        </a:p>
      </dgm:t>
    </dgm:pt>
    <dgm:pt modelId="{5844CDB1-6AFD-4088-9B9C-8F22401AB764}" type="parTrans" cxnId="{75C0E4B6-5263-4626-912C-82C02DE8DAB1}">
      <dgm:prSet/>
      <dgm:spPr/>
      <dgm:t>
        <a:bodyPr/>
        <a:lstStyle/>
        <a:p>
          <a:endParaRPr lang="en-US"/>
        </a:p>
      </dgm:t>
    </dgm:pt>
    <dgm:pt modelId="{BA97BD0E-CADB-42B8-B901-366F3641FC6C}" type="sibTrans" cxnId="{75C0E4B6-5263-4626-912C-82C02DE8DAB1}">
      <dgm:prSet/>
      <dgm:spPr/>
      <dgm:t>
        <a:bodyPr/>
        <a:lstStyle/>
        <a:p>
          <a:endParaRPr lang="en-US"/>
        </a:p>
      </dgm:t>
    </dgm:pt>
    <dgm:pt modelId="{E97082CE-7E0E-42D7-AD35-A1EC0B25E461}">
      <dgm:prSet phldrT="[Text]"/>
      <dgm:spPr/>
      <dgm:t>
        <a:bodyPr/>
        <a:lstStyle/>
        <a:p>
          <a:r>
            <a:rPr lang="en-US" sz="1600" dirty="0"/>
            <a:t>Hint – Patient stories are powerful!</a:t>
          </a:r>
        </a:p>
      </dgm:t>
    </dgm:pt>
    <dgm:pt modelId="{325BAB1F-E60D-4BC2-A3D6-731B8F85A829}" type="parTrans" cxnId="{2F36EC30-21F2-4BF0-AE11-3A48DA8D294D}">
      <dgm:prSet/>
      <dgm:spPr/>
      <dgm:t>
        <a:bodyPr/>
        <a:lstStyle/>
        <a:p>
          <a:endParaRPr lang="en-US"/>
        </a:p>
      </dgm:t>
    </dgm:pt>
    <dgm:pt modelId="{88CC0243-73C8-4FC4-80DB-4C1DC94C5CCB}" type="sibTrans" cxnId="{2F36EC30-21F2-4BF0-AE11-3A48DA8D294D}">
      <dgm:prSet/>
      <dgm:spPr/>
      <dgm:t>
        <a:bodyPr/>
        <a:lstStyle/>
        <a:p>
          <a:endParaRPr lang="en-US"/>
        </a:p>
      </dgm:t>
    </dgm:pt>
    <dgm:pt modelId="{45D83959-6474-4DB9-BEDA-F5EA8CB4877D}">
      <dgm:prSet custT="1"/>
      <dgm:spPr/>
      <dgm:t>
        <a:bodyPr/>
        <a:lstStyle/>
        <a:p>
          <a:r>
            <a:rPr lang="en-US" sz="1600" dirty="0"/>
            <a:t>Ask – Did we achieve the outcome we wanted?</a:t>
          </a:r>
        </a:p>
      </dgm:t>
    </dgm:pt>
    <dgm:pt modelId="{E0EF1262-742C-46B7-B326-A0FF2E4DD07F}" type="parTrans" cxnId="{BDD22714-5B95-4D30-8B6D-811451518A44}">
      <dgm:prSet/>
      <dgm:spPr/>
      <dgm:t>
        <a:bodyPr/>
        <a:lstStyle/>
        <a:p>
          <a:endParaRPr lang="en-US"/>
        </a:p>
      </dgm:t>
    </dgm:pt>
    <dgm:pt modelId="{86A01ADE-8BFD-49F6-9515-C2F213B09866}" type="sibTrans" cxnId="{BDD22714-5B95-4D30-8B6D-811451518A44}">
      <dgm:prSet/>
      <dgm:spPr/>
      <dgm:t>
        <a:bodyPr/>
        <a:lstStyle/>
        <a:p>
          <a:endParaRPr lang="en-US"/>
        </a:p>
      </dgm:t>
    </dgm:pt>
    <dgm:pt modelId="{B62E6C82-F6A1-456B-A687-5AC88F7C1872}">
      <dgm:prSet custT="1"/>
      <dgm:spPr/>
      <dgm:t>
        <a:bodyPr/>
        <a:lstStyle/>
        <a:p>
          <a:r>
            <a:rPr lang="en-US" sz="1600" dirty="0"/>
            <a:t>Ask – If not, can we tweak the change? Test something else? Does this process work on weekends or when X is out? Is there a back-up plan?</a:t>
          </a:r>
        </a:p>
      </dgm:t>
    </dgm:pt>
    <dgm:pt modelId="{B413B8F5-40DB-44CA-AD07-112F789CB9D0}" type="parTrans" cxnId="{484F2EA7-E311-44AE-B915-8A81656F65AE}">
      <dgm:prSet/>
      <dgm:spPr/>
      <dgm:t>
        <a:bodyPr/>
        <a:lstStyle/>
        <a:p>
          <a:endParaRPr lang="en-US"/>
        </a:p>
      </dgm:t>
    </dgm:pt>
    <dgm:pt modelId="{69C79B6C-1F0E-4167-9896-B09E09BD18FC}" type="sibTrans" cxnId="{484F2EA7-E311-44AE-B915-8A81656F65AE}">
      <dgm:prSet/>
      <dgm:spPr/>
      <dgm:t>
        <a:bodyPr/>
        <a:lstStyle/>
        <a:p>
          <a:endParaRPr lang="en-US"/>
        </a:p>
      </dgm:t>
    </dgm:pt>
    <dgm:pt modelId="{A0B73F80-E6F3-40B1-BDCF-B9B3E3908256}">
      <dgm:prSet custT="1"/>
      <dgm:spPr/>
      <dgm:t>
        <a:bodyPr/>
        <a:lstStyle/>
        <a:p>
          <a:r>
            <a:rPr lang="en-US" sz="1600" dirty="0"/>
            <a:t>Ask – What else can we solve? Go look at the “parking lot” for ideas!</a:t>
          </a:r>
          <a:endParaRPr lang="en-US" sz="1600" b="1" dirty="0">
            <a:solidFill>
              <a:srgbClr val="0070C0"/>
            </a:solidFill>
          </a:endParaRPr>
        </a:p>
      </dgm:t>
    </dgm:pt>
    <dgm:pt modelId="{AB8C97A2-234E-43EB-B026-83D339925C75}" type="parTrans" cxnId="{FF5492AB-2E5E-415F-8857-70618F5DAE67}">
      <dgm:prSet/>
      <dgm:spPr/>
      <dgm:t>
        <a:bodyPr/>
        <a:lstStyle/>
        <a:p>
          <a:endParaRPr lang="en-US"/>
        </a:p>
      </dgm:t>
    </dgm:pt>
    <dgm:pt modelId="{E5896D2B-FFB9-44A5-B920-69946670AA75}" type="sibTrans" cxnId="{FF5492AB-2E5E-415F-8857-70618F5DAE67}">
      <dgm:prSet/>
      <dgm:spPr/>
      <dgm:t>
        <a:bodyPr/>
        <a:lstStyle/>
        <a:p>
          <a:endParaRPr lang="en-US"/>
        </a:p>
      </dgm:t>
    </dgm:pt>
    <dgm:pt modelId="{39534A63-53A3-429C-B6A7-739BD3C342D6}">
      <dgm:prSet phldrT="[Text]"/>
      <dgm:spPr/>
      <dgm:t>
        <a:bodyPr/>
        <a:lstStyle/>
        <a:p>
          <a:r>
            <a:rPr lang="en-US" sz="1600" dirty="0"/>
            <a:t>Celebrate!</a:t>
          </a:r>
        </a:p>
      </dgm:t>
    </dgm:pt>
    <dgm:pt modelId="{4E287818-5594-42D5-B0FC-E0064E642EBB}" type="parTrans" cxnId="{0F581D68-EB3C-40CF-822E-BBF5372BDBA3}">
      <dgm:prSet/>
      <dgm:spPr/>
      <dgm:t>
        <a:bodyPr/>
        <a:lstStyle/>
        <a:p>
          <a:endParaRPr lang="en-US"/>
        </a:p>
      </dgm:t>
    </dgm:pt>
    <dgm:pt modelId="{83593403-1BDC-4917-B26F-83809B7FCEE4}" type="sibTrans" cxnId="{0F581D68-EB3C-40CF-822E-BBF5372BDBA3}">
      <dgm:prSet/>
      <dgm:spPr/>
      <dgm:t>
        <a:bodyPr/>
        <a:lstStyle/>
        <a:p>
          <a:endParaRPr lang="en-US"/>
        </a:p>
      </dgm:t>
    </dgm:pt>
    <dgm:pt modelId="{C5214266-C893-49F4-8655-71EEC166BBAD}" type="pres">
      <dgm:prSet presAssocID="{966EFA3E-C277-4A52-9B13-ED2F693DE618}" presName="linearFlow" presStyleCnt="0">
        <dgm:presLayoutVars>
          <dgm:dir/>
          <dgm:animLvl val="lvl"/>
          <dgm:resizeHandles val="exact"/>
        </dgm:presLayoutVars>
      </dgm:prSet>
      <dgm:spPr/>
      <dgm:t>
        <a:bodyPr/>
        <a:lstStyle/>
        <a:p>
          <a:endParaRPr lang="en-US"/>
        </a:p>
      </dgm:t>
    </dgm:pt>
    <dgm:pt modelId="{437C413D-940D-44A1-8CEC-8C8082B54F59}" type="pres">
      <dgm:prSet presAssocID="{D979D411-0C0A-4848-BD44-37AD87C35CF7}" presName="composite" presStyleCnt="0"/>
      <dgm:spPr/>
    </dgm:pt>
    <dgm:pt modelId="{7B1AF010-420D-4278-A690-856C8370A394}" type="pres">
      <dgm:prSet presAssocID="{D979D411-0C0A-4848-BD44-37AD87C35CF7}" presName="parentText" presStyleLbl="alignNode1" presStyleIdx="0" presStyleCnt="3" custLinFactNeighborY="0">
        <dgm:presLayoutVars>
          <dgm:chMax val="1"/>
          <dgm:bulletEnabled val="1"/>
        </dgm:presLayoutVars>
      </dgm:prSet>
      <dgm:spPr/>
      <dgm:t>
        <a:bodyPr/>
        <a:lstStyle/>
        <a:p>
          <a:endParaRPr lang="en-US"/>
        </a:p>
      </dgm:t>
    </dgm:pt>
    <dgm:pt modelId="{912707EB-DE8A-406E-847D-158AB7E40DCE}" type="pres">
      <dgm:prSet presAssocID="{D979D411-0C0A-4848-BD44-37AD87C35CF7}" presName="descendantText" presStyleLbl="alignAcc1" presStyleIdx="0" presStyleCnt="3" custScaleY="103696" custLinFactNeighborX="0">
        <dgm:presLayoutVars>
          <dgm:bulletEnabled val="1"/>
        </dgm:presLayoutVars>
      </dgm:prSet>
      <dgm:spPr/>
      <dgm:t>
        <a:bodyPr/>
        <a:lstStyle/>
        <a:p>
          <a:endParaRPr lang="en-US"/>
        </a:p>
      </dgm:t>
    </dgm:pt>
    <dgm:pt modelId="{A9231449-4A11-4DAE-9ECE-68584316156F}" type="pres">
      <dgm:prSet presAssocID="{85FBB794-E168-4758-92B3-D0ABA044C32C}" presName="sp" presStyleCnt="0"/>
      <dgm:spPr/>
    </dgm:pt>
    <dgm:pt modelId="{D710EE82-3167-464E-B661-66CE4BB88913}" type="pres">
      <dgm:prSet presAssocID="{02132955-2C8E-4462-ABDF-96C7C55F3F8A}" presName="composite" presStyleCnt="0"/>
      <dgm:spPr/>
    </dgm:pt>
    <dgm:pt modelId="{C0F5F664-9C2C-4397-B852-F30666D141A9}" type="pres">
      <dgm:prSet presAssocID="{02132955-2C8E-4462-ABDF-96C7C55F3F8A}" presName="parentText" presStyleLbl="alignNode1" presStyleIdx="1" presStyleCnt="3" custLinFactNeighborY="0">
        <dgm:presLayoutVars>
          <dgm:chMax val="1"/>
          <dgm:bulletEnabled val="1"/>
        </dgm:presLayoutVars>
      </dgm:prSet>
      <dgm:spPr/>
      <dgm:t>
        <a:bodyPr/>
        <a:lstStyle/>
        <a:p>
          <a:endParaRPr lang="en-US"/>
        </a:p>
      </dgm:t>
    </dgm:pt>
    <dgm:pt modelId="{75E4D4DE-F989-4956-9767-FBB7D476F7E9}" type="pres">
      <dgm:prSet presAssocID="{02132955-2C8E-4462-ABDF-96C7C55F3F8A}" presName="descendantText" presStyleLbl="alignAcc1" presStyleIdx="1" presStyleCnt="3" custLinFactNeighborY="-604">
        <dgm:presLayoutVars>
          <dgm:bulletEnabled val="1"/>
        </dgm:presLayoutVars>
      </dgm:prSet>
      <dgm:spPr/>
      <dgm:t>
        <a:bodyPr/>
        <a:lstStyle/>
        <a:p>
          <a:endParaRPr lang="en-US"/>
        </a:p>
      </dgm:t>
    </dgm:pt>
    <dgm:pt modelId="{18A33692-8FF9-4388-98D9-43937793E232}" type="pres">
      <dgm:prSet presAssocID="{2E65B87A-A205-4C72-93BA-E94B549067A0}" presName="sp" presStyleCnt="0"/>
      <dgm:spPr/>
    </dgm:pt>
    <dgm:pt modelId="{3421F6EA-4EAF-4128-AE91-C151F5C4AEB8}" type="pres">
      <dgm:prSet presAssocID="{54C6555A-78E7-499C-B9C7-C0321DB3A5AD}" presName="composite" presStyleCnt="0"/>
      <dgm:spPr/>
    </dgm:pt>
    <dgm:pt modelId="{12682E34-A569-4031-AA1A-7476F3C1A30F}" type="pres">
      <dgm:prSet presAssocID="{54C6555A-78E7-499C-B9C7-C0321DB3A5AD}" presName="parentText" presStyleLbl="alignNode1" presStyleIdx="2" presStyleCnt="3" custLinFactNeighborY="0">
        <dgm:presLayoutVars>
          <dgm:chMax val="1"/>
          <dgm:bulletEnabled val="1"/>
        </dgm:presLayoutVars>
      </dgm:prSet>
      <dgm:spPr/>
      <dgm:t>
        <a:bodyPr/>
        <a:lstStyle/>
        <a:p>
          <a:endParaRPr lang="en-US"/>
        </a:p>
      </dgm:t>
    </dgm:pt>
    <dgm:pt modelId="{E3EA3163-53AE-4B9D-AF51-3695ED4B565C}" type="pres">
      <dgm:prSet presAssocID="{54C6555A-78E7-499C-B9C7-C0321DB3A5AD}" presName="descendantText" presStyleLbl="alignAcc1" presStyleIdx="2" presStyleCnt="3" custScaleY="98529" custLinFactNeighborY="-2312">
        <dgm:presLayoutVars>
          <dgm:bulletEnabled val="1"/>
        </dgm:presLayoutVars>
      </dgm:prSet>
      <dgm:spPr/>
      <dgm:t>
        <a:bodyPr/>
        <a:lstStyle/>
        <a:p>
          <a:endParaRPr lang="en-US"/>
        </a:p>
      </dgm:t>
    </dgm:pt>
  </dgm:ptLst>
  <dgm:cxnLst>
    <dgm:cxn modelId="{02E562DD-A4DF-47DD-BB34-56EA49BA17ED}" type="presOf" srcId="{39534A63-53A3-429C-B6A7-739BD3C342D6}" destId="{75E4D4DE-F989-4956-9767-FBB7D476F7E9}" srcOrd="0" destOrd="3" presId="urn:microsoft.com/office/officeart/2005/8/layout/chevron2"/>
    <dgm:cxn modelId="{5FB8022D-6887-4AD0-A797-2CD1BD38BA38}" srcId="{966EFA3E-C277-4A52-9B13-ED2F693DE618}" destId="{54C6555A-78E7-499C-B9C7-C0321DB3A5AD}" srcOrd="2" destOrd="0" parTransId="{5E82A598-16F4-4817-AB5F-48365CEFE47A}" sibTransId="{15698DCF-9B0A-405A-81D3-6B4903546E45}"/>
    <dgm:cxn modelId="{BDD22714-5B95-4D30-8B6D-811451518A44}" srcId="{D979D411-0C0A-4848-BD44-37AD87C35CF7}" destId="{45D83959-6474-4DB9-BEDA-F5EA8CB4877D}" srcOrd="1" destOrd="0" parTransId="{E0EF1262-742C-46B7-B326-A0FF2E4DD07F}" sibTransId="{86A01ADE-8BFD-49F6-9515-C2F213B09866}"/>
    <dgm:cxn modelId="{B32E833A-95B1-400B-AACF-7345951FFA6F}" type="presOf" srcId="{E97082CE-7E0E-42D7-AD35-A1EC0B25E461}" destId="{E3EA3163-53AE-4B9D-AF51-3695ED4B565C}" srcOrd="0" destOrd="2" presId="urn:microsoft.com/office/officeart/2005/8/layout/chevron2"/>
    <dgm:cxn modelId="{FBC9DFE2-89B7-415E-8C4F-80B3B1E68BB1}" type="presOf" srcId="{45D83959-6474-4DB9-BEDA-F5EA8CB4877D}" destId="{912707EB-DE8A-406E-847D-158AB7E40DCE}" srcOrd="0" destOrd="1" presId="urn:microsoft.com/office/officeart/2005/8/layout/chevron2"/>
    <dgm:cxn modelId="{A1F71FB7-AC40-4A88-8D7B-EE925A94899E}" srcId="{54C6555A-78E7-499C-B9C7-C0321DB3A5AD}" destId="{DC61361D-C141-47C8-A789-09281EE03B87}" srcOrd="1" destOrd="0" parTransId="{23887CEA-7A36-43E7-89A9-D0048D3D07A0}" sibTransId="{74A5A2C3-A7CE-4740-99AA-E0B1AD9FF522}"/>
    <dgm:cxn modelId="{7F7FB16A-5BD7-40E1-A30F-97A57DFA6D14}" type="presOf" srcId="{02132955-2C8E-4462-ABDF-96C7C55F3F8A}" destId="{C0F5F664-9C2C-4397-B852-F30666D141A9}" srcOrd="0" destOrd="0" presId="urn:microsoft.com/office/officeart/2005/8/layout/chevron2"/>
    <dgm:cxn modelId="{995F5F8A-9421-41C3-A085-46B87A55CE81}" type="presOf" srcId="{FA4AF16C-7768-46CE-AF4A-E4D4C8AEF96E}" destId="{E3EA3163-53AE-4B9D-AF51-3695ED4B565C}" srcOrd="0" destOrd="0" presId="urn:microsoft.com/office/officeart/2005/8/layout/chevron2"/>
    <dgm:cxn modelId="{0F581D68-EB3C-40CF-822E-BBF5372BDBA3}" srcId="{02132955-2C8E-4462-ABDF-96C7C55F3F8A}" destId="{39534A63-53A3-429C-B6A7-739BD3C342D6}" srcOrd="3" destOrd="0" parTransId="{4E287818-5594-42D5-B0FC-E0064E642EBB}" sibTransId="{83593403-1BDC-4917-B26F-83809B7FCEE4}"/>
    <dgm:cxn modelId="{DD5DFB1C-22B8-41C4-92C8-CE0A3DA16881}" srcId="{54C6555A-78E7-499C-B9C7-C0321DB3A5AD}" destId="{FA4AF16C-7768-46CE-AF4A-E4D4C8AEF96E}" srcOrd="0" destOrd="0" parTransId="{58E2E9CF-1F78-48E2-852E-C1456A7B7686}" sibTransId="{427626CC-4232-4821-BFCD-55F50EE2D07D}"/>
    <dgm:cxn modelId="{8A858844-EB1A-41A2-9395-BC061E7EB1AE}" type="presOf" srcId="{F9A3A62E-C11F-4B3D-8BE1-BF7624C55AB6}" destId="{75E4D4DE-F989-4956-9767-FBB7D476F7E9}" srcOrd="0" destOrd="2" presId="urn:microsoft.com/office/officeart/2005/8/layout/chevron2"/>
    <dgm:cxn modelId="{9A00F646-4FD6-4082-BBB1-7DFF007DEF12}" type="presOf" srcId="{D979D411-0C0A-4848-BD44-37AD87C35CF7}" destId="{7B1AF010-420D-4278-A690-856C8370A394}" srcOrd="0" destOrd="0" presId="urn:microsoft.com/office/officeart/2005/8/layout/chevron2"/>
    <dgm:cxn modelId="{ADD61AAD-B780-4D6A-A1F9-EB04BFFD3B9E}" type="presOf" srcId="{18403C62-7853-42D2-A427-6A3FA4E318D3}" destId="{75E4D4DE-F989-4956-9767-FBB7D476F7E9}" srcOrd="0" destOrd="1" presId="urn:microsoft.com/office/officeart/2005/8/layout/chevron2"/>
    <dgm:cxn modelId="{FF5492AB-2E5E-415F-8857-70618F5DAE67}" srcId="{D979D411-0C0A-4848-BD44-37AD87C35CF7}" destId="{A0B73F80-E6F3-40B1-BDCF-B9B3E3908256}" srcOrd="3" destOrd="0" parTransId="{AB8C97A2-234E-43EB-B026-83D339925C75}" sibTransId="{E5896D2B-FFB9-44A5-B920-69946670AA75}"/>
    <dgm:cxn modelId="{22B407A6-4B44-470A-A98C-F7CE51FE3C64}" srcId="{02132955-2C8E-4462-ABDF-96C7C55F3F8A}" destId="{18403C62-7853-42D2-A427-6A3FA4E318D3}" srcOrd="1" destOrd="0" parTransId="{039BB4EC-333B-49FF-B086-D46220870B7B}" sibTransId="{3353B380-9290-44DB-8477-7590017B82FE}"/>
    <dgm:cxn modelId="{8ECEF0EE-54ED-43D6-BC1D-E000B41EC5BE}" type="presOf" srcId="{6CB9512C-A0AF-4A3D-93E0-7141FC5AEC91}" destId="{75E4D4DE-F989-4956-9767-FBB7D476F7E9}" srcOrd="0" destOrd="0" presId="urn:microsoft.com/office/officeart/2005/8/layout/chevron2"/>
    <dgm:cxn modelId="{EEF1026E-7AAB-467B-AF24-F03ADD12B317}" type="presOf" srcId="{DC61361D-C141-47C8-A789-09281EE03B87}" destId="{E3EA3163-53AE-4B9D-AF51-3695ED4B565C}" srcOrd="0" destOrd="1" presId="urn:microsoft.com/office/officeart/2005/8/layout/chevron2"/>
    <dgm:cxn modelId="{07F0AE86-E7CA-4A70-A617-A254FAB946A0}" type="presOf" srcId="{18E29911-A1A8-4BF9-AB45-83C13BD0E997}" destId="{912707EB-DE8A-406E-847D-158AB7E40DCE}" srcOrd="0" destOrd="0" presId="urn:microsoft.com/office/officeart/2005/8/layout/chevron2"/>
    <dgm:cxn modelId="{EF1041B9-03CE-4CB6-AB90-72C54449AE6A}" type="presOf" srcId="{A0B73F80-E6F3-40B1-BDCF-B9B3E3908256}" destId="{912707EB-DE8A-406E-847D-158AB7E40DCE}" srcOrd="0" destOrd="3" presId="urn:microsoft.com/office/officeart/2005/8/layout/chevron2"/>
    <dgm:cxn modelId="{5F0711B8-BE5D-4465-AA4C-645765EA69EE}" srcId="{D979D411-0C0A-4848-BD44-37AD87C35CF7}" destId="{18E29911-A1A8-4BF9-AB45-83C13BD0E997}" srcOrd="0" destOrd="0" parTransId="{3EBEC9D3-9B37-4445-AC12-731D7BFB6E66}" sibTransId="{753BCA93-30F9-4A40-B717-C31CEE0B8845}"/>
    <dgm:cxn modelId="{331E9379-6C5A-4FBE-A8A8-1E6B4B4A355E}" srcId="{02132955-2C8E-4462-ABDF-96C7C55F3F8A}" destId="{6CB9512C-A0AF-4A3D-93E0-7141FC5AEC91}" srcOrd="0" destOrd="0" parTransId="{8D392B62-A3BA-42A2-A1DC-70A054C311A5}" sibTransId="{74E19DBD-83AB-4D7E-9135-4FA0C12D3D42}"/>
    <dgm:cxn modelId="{484F2EA7-E311-44AE-B915-8A81656F65AE}" srcId="{D979D411-0C0A-4848-BD44-37AD87C35CF7}" destId="{B62E6C82-F6A1-456B-A687-5AC88F7C1872}" srcOrd="2" destOrd="0" parTransId="{B413B8F5-40DB-44CA-AD07-112F789CB9D0}" sibTransId="{69C79B6C-1F0E-4167-9896-B09E09BD18FC}"/>
    <dgm:cxn modelId="{E28D472E-876E-4A35-A8ED-64173B4C1D79}" srcId="{966EFA3E-C277-4A52-9B13-ED2F693DE618}" destId="{02132955-2C8E-4462-ABDF-96C7C55F3F8A}" srcOrd="1" destOrd="0" parTransId="{03C93F40-8951-4015-839A-E7C302FBC3F0}" sibTransId="{2E65B87A-A205-4C72-93BA-E94B549067A0}"/>
    <dgm:cxn modelId="{677FC459-FA8F-48FC-AB5D-3776A04C0AD3}" srcId="{966EFA3E-C277-4A52-9B13-ED2F693DE618}" destId="{D979D411-0C0A-4848-BD44-37AD87C35CF7}" srcOrd="0" destOrd="0" parTransId="{92AD399A-2598-4DB8-87B2-7F864AF07A9D}" sibTransId="{85FBB794-E168-4758-92B3-D0ABA044C32C}"/>
    <dgm:cxn modelId="{7912FA37-1110-4A75-A8A9-3669A5F0EF7E}" type="presOf" srcId="{54C6555A-78E7-499C-B9C7-C0321DB3A5AD}" destId="{12682E34-A569-4031-AA1A-7476F3C1A30F}" srcOrd="0" destOrd="0" presId="urn:microsoft.com/office/officeart/2005/8/layout/chevron2"/>
    <dgm:cxn modelId="{DC7E580D-737A-4AD0-9249-83207365A55F}" type="presOf" srcId="{B62E6C82-F6A1-456B-A687-5AC88F7C1872}" destId="{912707EB-DE8A-406E-847D-158AB7E40DCE}" srcOrd="0" destOrd="2" presId="urn:microsoft.com/office/officeart/2005/8/layout/chevron2"/>
    <dgm:cxn modelId="{75C0E4B6-5263-4626-912C-82C02DE8DAB1}" srcId="{02132955-2C8E-4462-ABDF-96C7C55F3F8A}" destId="{F9A3A62E-C11F-4B3D-8BE1-BF7624C55AB6}" srcOrd="2" destOrd="0" parTransId="{5844CDB1-6AFD-4088-9B9C-8F22401AB764}" sibTransId="{BA97BD0E-CADB-42B8-B901-366F3641FC6C}"/>
    <dgm:cxn modelId="{2F36EC30-21F2-4BF0-AE11-3A48DA8D294D}" srcId="{54C6555A-78E7-499C-B9C7-C0321DB3A5AD}" destId="{E97082CE-7E0E-42D7-AD35-A1EC0B25E461}" srcOrd="2" destOrd="0" parTransId="{325BAB1F-E60D-4BC2-A3D6-731B8F85A829}" sibTransId="{88CC0243-73C8-4FC4-80DB-4C1DC94C5CCB}"/>
    <dgm:cxn modelId="{292EFC7F-F277-4672-8E28-D8FA00FB1223}" type="presOf" srcId="{966EFA3E-C277-4A52-9B13-ED2F693DE618}" destId="{C5214266-C893-49F4-8655-71EEC166BBAD}" srcOrd="0" destOrd="0" presId="urn:microsoft.com/office/officeart/2005/8/layout/chevron2"/>
    <dgm:cxn modelId="{95578D11-6CF3-491A-A276-0A896BA6EFBE}" type="presParOf" srcId="{C5214266-C893-49F4-8655-71EEC166BBAD}" destId="{437C413D-940D-44A1-8CEC-8C8082B54F59}" srcOrd="0" destOrd="0" presId="urn:microsoft.com/office/officeart/2005/8/layout/chevron2"/>
    <dgm:cxn modelId="{C08E848F-0BD3-4F94-ABF5-DB780F519B84}" type="presParOf" srcId="{437C413D-940D-44A1-8CEC-8C8082B54F59}" destId="{7B1AF010-420D-4278-A690-856C8370A394}" srcOrd="0" destOrd="0" presId="urn:microsoft.com/office/officeart/2005/8/layout/chevron2"/>
    <dgm:cxn modelId="{AAAA89A1-43B3-473D-B14C-821C2354E941}" type="presParOf" srcId="{437C413D-940D-44A1-8CEC-8C8082B54F59}" destId="{912707EB-DE8A-406E-847D-158AB7E40DCE}" srcOrd="1" destOrd="0" presId="urn:microsoft.com/office/officeart/2005/8/layout/chevron2"/>
    <dgm:cxn modelId="{205C0131-FA92-4401-95B3-C92B61477B9E}" type="presParOf" srcId="{C5214266-C893-49F4-8655-71EEC166BBAD}" destId="{A9231449-4A11-4DAE-9ECE-68584316156F}" srcOrd="1" destOrd="0" presId="urn:microsoft.com/office/officeart/2005/8/layout/chevron2"/>
    <dgm:cxn modelId="{67380BEF-80E1-423F-B3BA-195AA17CA8CF}" type="presParOf" srcId="{C5214266-C893-49F4-8655-71EEC166BBAD}" destId="{D710EE82-3167-464E-B661-66CE4BB88913}" srcOrd="2" destOrd="0" presId="urn:microsoft.com/office/officeart/2005/8/layout/chevron2"/>
    <dgm:cxn modelId="{6A09408B-89A4-4EEB-AC03-28378B7DD2E9}" type="presParOf" srcId="{D710EE82-3167-464E-B661-66CE4BB88913}" destId="{C0F5F664-9C2C-4397-B852-F30666D141A9}" srcOrd="0" destOrd="0" presId="urn:microsoft.com/office/officeart/2005/8/layout/chevron2"/>
    <dgm:cxn modelId="{1CDC02DB-F1AA-45A5-89E9-F748454BEF51}" type="presParOf" srcId="{D710EE82-3167-464E-B661-66CE4BB88913}" destId="{75E4D4DE-F989-4956-9767-FBB7D476F7E9}" srcOrd="1" destOrd="0" presId="urn:microsoft.com/office/officeart/2005/8/layout/chevron2"/>
    <dgm:cxn modelId="{E23FEA55-B610-4868-8A10-1CCFD7E1C7A4}" type="presParOf" srcId="{C5214266-C893-49F4-8655-71EEC166BBAD}" destId="{18A33692-8FF9-4388-98D9-43937793E232}" srcOrd="3" destOrd="0" presId="urn:microsoft.com/office/officeart/2005/8/layout/chevron2"/>
    <dgm:cxn modelId="{2763F793-EA0B-43CF-9D46-7A79B62628B5}" type="presParOf" srcId="{C5214266-C893-49F4-8655-71EEC166BBAD}" destId="{3421F6EA-4EAF-4128-AE91-C151F5C4AEB8}" srcOrd="4" destOrd="0" presId="urn:microsoft.com/office/officeart/2005/8/layout/chevron2"/>
    <dgm:cxn modelId="{8C09ADCA-D5EB-48B3-B6A8-D4EC5DB86781}" type="presParOf" srcId="{3421F6EA-4EAF-4128-AE91-C151F5C4AEB8}" destId="{12682E34-A569-4031-AA1A-7476F3C1A30F}" srcOrd="0" destOrd="0" presId="urn:microsoft.com/office/officeart/2005/8/layout/chevron2"/>
    <dgm:cxn modelId="{5C0528A1-3F4B-4C06-B17C-B14696E558B6}" type="presParOf" srcId="{3421F6EA-4EAF-4128-AE91-C151F5C4AEB8}" destId="{E3EA3163-53AE-4B9D-AF51-3695ED4B565C}"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1AF010-420D-4278-A690-856C8370A394}">
      <dsp:nvSpPr>
        <dsp:cNvPr id="0" name=""/>
        <dsp:cNvSpPr/>
      </dsp:nvSpPr>
      <dsp:spPr>
        <a:xfrm rot="5400000">
          <a:off x="-266716" y="271291"/>
          <a:ext cx="1778107" cy="1244674"/>
        </a:xfrm>
        <a:prstGeom prst="chevron">
          <a:avLst/>
        </a:prstGeom>
        <a:solidFill>
          <a:srgbClr val="00B05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a:solidFill>
                <a:schemeClr val="tx1"/>
              </a:solidFill>
            </a:rPr>
            <a:t>Getting Started</a:t>
          </a:r>
        </a:p>
      </dsp:txBody>
      <dsp:txXfrm rot="-5400000">
        <a:off x="1" y="626911"/>
        <a:ext cx="1244674" cy="533433"/>
      </dsp:txXfrm>
    </dsp:sp>
    <dsp:sp modelId="{912707EB-DE8A-406E-847D-158AB7E40DCE}">
      <dsp:nvSpPr>
        <dsp:cNvPr id="0" name=""/>
        <dsp:cNvSpPr/>
      </dsp:nvSpPr>
      <dsp:spPr>
        <a:xfrm rot="5400000">
          <a:off x="4080454" y="-2831204"/>
          <a:ext cx="1155769" cy="682732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Select a Patient Safety topic to solve</a:t>
          </a:r>
        </a:p>
        <a:p>
          <a:pPr marL="171450" lvl="1" indent="-171450" algn="l" defTabSz="711200">
            <a:lnSpc>
              <a:spcPct val="90000"/>
            </a:lnSpc>
            <a:spcBef>
              <a:spcPct val="0"/>
            </a:spcBef>
            <a:spcAft>
              <a:spcPct val="15000"/>
            </a:spcAft>
            <a:buChar char="••"/>
          </a:pPr>
          <a:r>
            <a:rPr lang="en-US" sz="1600" kern="1200" dirty="0"/>
            <a:t>Ask- What keeps you up at night?</a:t>
          </a:r>
        </a:p>
        <a:p>
          <a:pPr marL="171450" lvl="1" indent="-171450" algn="l" defTabSz="711200">
            <a:lnSpc>
              <a:spcPct val="90000"/>
            </a:lnSpc>
            <a:spcBef>
              <a:spcPct val="0"/>
            </a:spcBef>
            <a:spcAft>
              <a:spcPct val="15000"/>
            </a:spcAft>
            <a:buChar char="••"/>
          </a:pPr>
          <a:r>
            <a:rPr lang="en-US" sz="1600" kern="1200" dirty="0"/>
            <a:t>Hint – Keep a list on a “parking lot”. Use a “glitch book” to keep track of ideas.</a:t>
          </a:r>
        </a:p>
        <a:p>
          <a:pPr marL="171450" lvl="1" indent="-171450" algn="l" defTabSz="711200">
            <a:lnSpc>
              <a:spcPct val="90000"/>
            </a:lnSpc>
            <a:spcBef>
              <a:spcPct val="0"/>
            </a:spcBef>
            <a:spcAft>
              <a:spcPct val="15000"/>
            </a:spcAft>
            <a:buChar char="••"/>
          </a:pPr>
          <a:endParaRPr lang="en-US" sz="1600" kern="1200" dirty="0"/>
        </a:p>
      </dsp:txBody>
      <dsp:txXfrm rot="-5400000">
        <a:off x="1244674" y="60996"/>
        <a:ext cx="6770909" cy="1042929"/>
      </dsp:txXfrm>
    </dsp:sp>
    <dsp:sp modelId="{C0F5F664-9C2C-4397-B852-F30666D141A9}">
      <dsp:nvSpPr>
        <dsp:cNvPr id="0" name=""/>
        <dsp:cNvSpPr/>
      </dsp:nvSpPr>
      <dsp:spPr>
        <a:xfrm rot="5400000">
          <a:off x="-266716" y="1857338"/>
          <a:ext cx="1778107" cy="1244674"/>
        </a:xfrm>
        <a:prstGeom prst="chevron">
          <a:avLst/>
        </a:prstGeom>
        <a:solidFill>
          <a:srgbClr val="00B05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a:solidFill>
                <a:schemeClr val="tx1"/>
              </a:solidFill>
            </a:rPr>
            <a:t>Getting Started</a:t>
          </a:r>
          <a:endParaRPr lang="en-US" sz="1800" kern="1200" dirty="0"/>
        </a:p>
      </dsp:txBody>
      <dsp:txXfrm rot="-5400000">
        <a:off x="1" y="2212958"/>
        <a:ext cx="1244674" cy="533433"/>
      </dsp:txXfrm>
    </dsp:sp>
    <dsp:sp modelId="{75E4D4DE-F989-4956-9767-FBB7D476F7E9}">
      <dsp:nvSpPr>
        <dsp:cNvPr id="0" name=""/>
        <dsp:cNvSpPr/>
      </dsp:nvSpPr>
      <dsp:spPr>
        <a:xfrm rot="5400000">
          <a:off x="4080454" y="-1238292"/>
          <a:ext cx="1155769" cy="682732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Don’t boil the ocean</a:t>
          </a:r>
        </a:p>
        <a:p>
          <a:pPr marL="171450" lvl="1" indent="-171450" algn="l" defTabSz="711200">
            <a:lnSpc>
              <a:spcPct val="90000"/>
            </a:lnSpc>
            <a:spcBef>
              <a:spcPct val="0"/>
            </a:spcBef>
            <a:spcAft>
              <a:spcPct val="15000"/>
            </a:spcAft>
            <a:buChar char="••"/>
          </a:pPr>
          <a:r>
            <a:rPr lang="en-US" sz="1600" kern="1200" dirty="0"/>
            <a:t>Ask – Can we narrow the scope? Not all referrals, not all test follow-up, not all patients.</a:t>
          </a:r>
        </a:p>
      </dsp:txBody>
      <dsp:txXfrm rot="-5400000">
        <a:off x="1244674" y="1653908"/>
        <a:ext cx="6770909" cy="1042929"/>
      </dsp:txXfrm>
    </dsp:sp>
    <dsp:sp modelId="{12682E34-A569-4031-AA1A-7476F3C1A30F}">
      <dsp:nvSpPr>
        <dsp:cNvPr id="0" name=""/>
        <dsp:cNvSpPr/>
      </dsp:nvSpPr>
      <dsp:spPr>
        <a:xfrm rot="5400000">
          <a:off x="-266716" y="3443384"/>
          <a:ext cx="1778107" cy="1244674"/>
        </a:xfrm>
        <a:prstGeom prst="chevron">
          <a:avLst/>
        </a:prstGeom>
        <a:solidFill>
          <a:srgbClr val="00B05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a:solidFill>
                <a:schemeClr val="tx1"/>
              </a:solidFill>
            </a:rPr>
            <a:t>Getting Started</a:t>
          </a:r>
          <a:endParaRPr lang="en-US" sz="1800" kern="1200" dirty="0"/>
        </a:p>
      </dsp:txBody>
      <dsp:txXfrm rot="-5400000">
        <a:off x="1" y="3799004"/>
        <a:ext cx="1244674" cy="533433"/>
      </dsp:txXfrm>
    </dsp:sp>
    <dsp:sp modelId="{E3EA3163-53AE-4B9D-AF51-3695ED4B565C}">
      <dsp:nvSpPr>
        <dsp:cNvPr id="0" name=""/>
        <dsp:cNvSpPr/>
      </dsp:nvSpPr>
      <dsp:spPr>
        <a:xfrm rot="5400000">
          <a:off x="4080454" y="340888"/>
          <a:ext cx="1155769" cy="682732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Assemble a Team</a:t>
          </a:r>
        </a:p>
        <a:p>
          <a:pPr marL="171450" lvl="1" indent="-171450" algn="l" defTabSz="711200">
            <a:lnSpc>
              <a:spcPct val="90000"/>
            </a:lnSpc>
            <a:spcBef>
              <a:spcPct val="0"/>
            </a:spcBef>
            <a:spcAft>
              <a:spcPct val="15000"/>
            </a:spcAft>
            <a:buChar char="••"/>
          </a:pPr>
          <a:r>
            <a:rPr lang="en-US" sz="1600" kern="1200" dirty="0"/>
            <a:t>Ask – Who are the front-line staff? </a:t>
          </a:r>
        </a:p>
        <a:p>
          <a:pPr marL="171450" lvl="1" indent="-171450" algn="l" defTabSz="711200">
            <a:lnSpc>
              <a:spcPct val="90000"/>
            </a:lnSpc>
            <a:spcBef>
              <a:spcPct val="0"/>
            </a:spcBef>
            <a:spcAft>
              <a:spcPct val="15000"/>
            </a:spcAft>
            <a:buChar char="••"/>
          </a:pPr>
          <a:r>
            <a:rPr lang="en-US" sz="1600" kern="1200" dirty="0"/>
            <a:t>Ask – How can we get patient feedback?</a:t>
          </a:r>
        </a:p>
      </dsp:txBody>
      <dsp:txXfrm rot="-5400000">
        <a:off x="1244674" y="3233088"/>
        <a:ext cx="6770909" cy="10429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1AF010-420D-4278-A690-856C8370A394}">
      <dsp:nvSpPr>
        <dsp:cNvPr id="0" name=""/>
        <dsp:cNvSpPr/>
      </dsp:nvSpPr>
      <dsp:spPr>
        <a:xfrm rot="5400000">
          <a:off x="-266716" y="271291"/>
          <a:ext cx="1778107" cy="1244674"/>
        </a:xfrm>
        <a:prstGeom prst="chevron">
          <a:avLst/>
        </a:prstGeom>
        <a:solidFill>
          <a:srgbClr val="00B05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a:solidFill>
                <a:schemeClr val="tx1"/>
              </a:solidFill>
            </a:rPr>
            <a:t>Getting Started</a:t>
          </a:r>
        </a:p>
      </dsp:txBody>
      <dsp:txXfrm rot="-5400000">
        <a:off x="1" y="626911"/>
        <a:ext cx="1244674" cy="533433"/>
      </dsp:txXfrm>
    </dsp:sp>
    <dsp:sp modelId="{912707EB-DE8A-406E-847D-158AB7E40DCE}">
      <dsp:nvSpPr>
        <dsp:cNvPr id="0" name=""/>
        <dsp:cNvSpPr/>
      </dsp:nvSpPr>
      <dsp:spPr>
        <a:xfrm rot="5400000">
          <a:off x="4080454" y="-2831204"/>
          <a:ext cx="1155769" cy="682732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Get some baseline data</a:t>
          </a:r>
        </a:p>
        <a:p>
          <a:pPr marL="171450" lvl="1" indent="-171450" algn="l" defTabSz="711200">
            <a:lnSpc>
              <a:spcPct val="90000"/>
            </a:lnSpc>
            <a:spcBef>
              <a:spcPct val="0"/>
            </a:spcBef>
            <a:spcAft>
              <a:spcPct val="15000"/>
            </a:spcAft>
            <a:buChar char="••"/>
          </a:pPr>
          <a:r>
            <a:rPr lang="en-US" sz="1600" kern="1200" dirty="0"/>
            <a:t>Ask – What is happening now?</a:t>
          </a:r>
        </a:p>
        <a:p>
          <a:pPr marL="171450" lvl="1" indent="-171450" algn="l" defTabSz="711200">
            <a:lnSpc>
              <a:spcPct val="90000"/>
            </a:lnSpc>
            <a:spcBef>
              <a:spcPct val="0"/>
            </a:spcBef>
            <a:spcAft>
              <a:spcPct val="15000"/>
            </a:spcAft>
            <a:buChar char="••"/>
          </a:pPr>
          <a:r>
            <a:rPr lang="en-US" sz="1600" kern="1200" dirty="0"/>
            <a:t>Hint – Don’t get stuck here.  Just enough data, one day’s; one week’s. Extrapolate from there.</a:t>
          </a:r>
        </a:p>
      </dsp:txBody>
      <dsp:txXfrm rot="-5400000">
        <a:off x="1244674" y="60996"/>
        <a:ext cx="6770909" cy="1042929"/>
      </dsp:txXfrm>
    </dsp:sp>
    <dsp:sp modelId="{C0F5F664-9C2C-4397-B852-F30666D141A9}">
      <dsp:nvSpPr>
        <dsp:cNvPr id="0" name=""/>
        <dsp:cNvSpPr/>
      </dsp:nvSpPr>
      <dsp:spPr>
        <a:xfrm rot="5400000">
          <a:off x="-266716" y="1857338"/>
          <a:ext cx="1778107" cy="1244674"/>
        </a:xfrm>
        <a:prstGeom prst="chevron">
          <a:avLst/>
        </a:prstGeom>
        <a:solidFill>
          <a:srgbClr val="00B05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a:solidFill>
                <a:schemeClr val="tx1"/>
              </a:solidFill>
            </a:rPr>
            <a:t>Getting started</a:t>
          </a:r>
        </a:p>
      </dsp:txBody>
      <dsp:txXfrm rot="-5400000">
        <a:off x="1" y="2212958"/>
        <a:ext cx="1244674" cy="533433"/>
      </dsp:txXfrm>
    </dsp:sp>
    <dsp:sp modelId="{75E4D4DE-F989-4956-9767-FBB7D476F7E9}">
      <dsp:nvSpPr>
        <dsp:cNvPr id="0" name=""/>
        <dsp:cNvSpPr/>
      </dsp:nvSpPr>
      <dsp:spPr>
        <a:xfrm rot="5400000">
          <a:off x="4093688" y="-1264782"/>
          <a:ext cx="1129302" cy="682732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Write an Aim Statement</a:t>
          </a:r>
        </a:p>
        <a:p>
          <a:pPr marL="171450" lvl="1" indent="-171450" algn="l" defTabSz="711200">
            <a:lnSpc>
              <a:spcPct val="90000"/>
            </a:lnSpc>
            <a:spcBef>
              <a:spcPct val="0"/>
            </a:spcBef>
            <a:spcAft>
              <a:spcPct val="15000"/>
            </a:spcAft>
            <a:buChar char="••"/>
          </a:pPr>
          <a:r>
            <a:rPr lang="en-US" sz="1600" kern="1200" dirty="0"/>
            <a:t>Ask – Now that we have a baseline, what do we measure so we know how much to improve by when?</a:t>
          </a:r>
        </a:p>
      </dsp:txBody>
      <dsp:txXfrm rot="-5400000">
        <a:off x="1244675" y="1639359"/>
        <a:ext cx="6772201" cy="1019046"/>
      </dsp:txXfrm>
    </dsp:sp>
    <dsp:sp modelId="{12682E34-A569-4031-AA1A-7476F3C1A30F}">
      <dsp:nvSpPr>
        <dsp:cNvPr id="0" name=""/>
        <dsp:cNvSpPr/>
      </dsp:nvSpPr>
      <dsp:spPr>
        <a:xfrm rot="5400000">
          <a:off x="-266716" y="3443384"/>
          <a:ext cx="1778107" cy="1244674"/>
        </a:xfrm>
        <a:prstGeom prst="chevron">
          <a:avLst/>
        </a:prstGeom>
        <a:solidFill>
          <a:srgbClr val="FFFF00"/>
        </a:solidFill>
        <a:ln w="12700" cap="flat" cmpd="sng" algn="ctr">
          <a:solidFill>
            <a:srgbClr val="FFFF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a:solidFill>
                <a:schemeClr val="tx1"/>
              </a:solidFill>
            </a:rPr>
            <a:t>Clarify Refine</a:t>
          </a:r>
        </a:p>
      </dsp:txBody>
      <dsp:txXfrm rot="-5400000">
        <a:off x="1" y="3799004"/>
        <a:ext cx="1244674" cy="533433"/>
      </dsp:txXfrm>
    </dsp:sp>
    <dsp:sp modelId="{E3EA3163-53AE-4B9D-AF51-3695ED4B565C}">
      <dsp:nvSpPr>
        <dsp:cNvPr id="0" name=""/>
        <dsp:cNvSpPr/>
      </dsp:nvSpPr>
      <dsp:spPr>
        <a:xfrm rot="5400000">
          <a:off x="4080454" y="340888"/>
          <a:ext cx="1155769" cy="682732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Narrow the focus of the Aim Statement</a:t>
          </a:r>
        </a:p>
        <a:p>
          <a:pPr marL="171450" lvl="1" indent="-171450" algn="l" defTabSz="711200">
            <a:lnSpc>
              <a:spcPct val="90000"/>
            </a:lnSpc>
            <a:spcBef>
              <a:spcPct val="0"/>
            </a:spcBef>
            <a:spcAft>
              <a:spcPct val="15000"/>
            </a:spcAft>
            <a:buChar char="••"/>
          </a:pPr>
          <a:r>
            <a:rPr lang="en-US" sz="1600" kern="1200" dirty="0"/>
            <a:t>Ask – Can we narrow the scope? Not all referrals, not all test follow-up, not all patients</a:t>
          </a:r>
        </a:p>
        <a:p>
          <a:pPr marL="171450" lvl="1" indent="-171450" algn="l" defTabSz="711200">
            <a:lnSpc>
              <a:spcPct val="90000"/>
            </a:lnSpc>
            <a:spcBef>
              <a:spcPct val="0"/>
            </a:spcBef>
            <a:spcAft>
              <a:spcPct val="15000"/>
            </a:spcAft>
            <a:buChar char="••"/>
          </a:pPr>
          <a:r>
            <a:rPr lang="en-US" sz="1600" kern="1200" dirty="0"/>
            <a:t>Hint – When you have a good Aim Statement, you know what to measure.</a:t>
          </a:r>
        </a:p>
      </dsp:txBody>
      <dsp:txXfrm rot="-5400000">
        <a:off x="1244674" y="3233088"/>
        <a:ext cx="6770909" cy="10429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1AF010-420D-4278-A690-856C8370A394}">
      <dsp:nvSpPr>
        <dsp:cNvPr id="0" name=""/>
        <dsp:cNvSpPr/>
      </dsp:nvSpPr>
      <dsp:spPr>
        <a:xfrm rot="5400000">
          <a:off x="-265264" y="297075"/>
          <a:ext cx="1768430" cy="1237901"/>
        </a:xfrm>
        <a:prstGeom prst="chevron">
          <a:avLst/>
        </a:prstGeom>
        <a:solidFill>
          <a:srgbClr val="FFFF00"/>
        </a:solidFill>
        <a:ln w="12700" cap="flat" cmpd="sng" algn="ctr">
          <a:solidFill>
            <a:srgbClr val="FFFF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a:solidFill>
                <a:schemeClr val="tx1"/>
              </a:solidFill>
            </a:rPr>
            <a:t>Clarify Refine</a:t>
          </a:r>
        </a:p>
      </dsp:txBody>
      <dsp:txXfrm rot="-5400000">
        <a:off x="1" y="650762"/>
        <a:ext cx="1237901" cy="530529"/>
      </dsp:txXfrm>
    </dsp:sp>
    <dsp:sp modelId="{912707EB-DE8A-406E-847D-158AB7E40DCE}">
      <dsp:nvSpPr>
        <dsp:cNvPr id="0" name=""/>
        <dsp:cNvSpPr/>
      </dsp:nvSpPr>
      <dsp:spPr>
        <a:xfrm rot="5400000">
          <a:off x="4052682" y="-2810501"/>
          <a:ext cx="1204539" cy="683410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Driver Diagram</a:t>
          </a:r>
        </a:p>
        <a:p>
          <a:pPr marL="171450" lvl="1" indent="-171450" algn="l" defTabSz="711200">
            <a:lnSpc>
              <a:spcPct val="90000"/>
            </a:lnSpc>
            <a:spcBef>
              <a:spcPct val="0"/>
            </a:spcBef>
            <a:spcAft>
              <a:spcPct val="15000"/>
            </a:spcAft>
            <a:buChar char="••"/>
          </a:pPr>
          <a:r>
            <a:rPr lang="en-US" sz="1600" kern="1200" dirty="0"/>
            <a:t>Ask – What are the 3-5 Primary Drivers to achieve our Aim?  What are the 2-3 Secondary Drivers that create each Primary Driver?</a:t>
          </a:r>
        </a:p>
        <a:p>
          <a:pPr marL="171450" lvl="1" indent="-171450" algn="l" defTabSz="711200">
            <a:lnSpc>
              <a:spcPct val="90000"/>
            </a:lnSpc>
            <a:spcBef>
              <a:spcPct val="0"/>
            </a:spcBef>
            <a:spcAft>
              <a:spcPct val="15000"/>
            </a:spcAft>
            <a:buChar char="••"/>
          </a:pPr>
          <a:r>
            <a:rPr lang="en-US" sz="1600" kern="1200" dirty="0"/>
            <a:t>Hint – Don’t go over 5 Primary Drivers. It’ll just get too complicated. This is an iterative process.  You may modify the Driver Diagram over time.</a:t>
          </a:r>
        </a:p>
      </dsp:txBody>
      <dsp:txXfrm rot="-5400000">
        <a:off x="1237901" y="63081"/>
        <a:ext cx="6775301" cy="1086937"/>
      </dsp:txXfrm>
    </dsp:sp>
    <dsp:sp modelId="{C0F5F664-9C2C-4397-B852-F30666D141A9}">
      <dsp:nvSpPr>
        <dsp:cNvPr id="0" name=""/>
        <dsp:cNvSpPr/>
      </dsp:nvSpPr>
      <dsp:spPr>
        <a:xfrm rot="5400000">
          <a:off x="-265264" y="1874489"/>
          <a:ext cx="1768430" cy="1237901"/>
        </a:xfrm>
        <a:prstGeom prst="chevron">
          <a:avLst/>
        </a:prstGeom>
        <a:solidFill>
          <a:srgbClr val="FFFF00"/>
        </a:solidFill>
        <a:ln w="12700" cap="flat" cmpd="sng" algn="ctr">
          <a:solidFill>
            <a:srgbClr val="FFFF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a:solidFill>
                <a:schemeClr val="tx1"/>
              </a:solidFill>
            </a:rPr>
            <a:t>Clarify Refine</a:t>
          </a:r>
        </a:p>
      </dsp:txBody>
      <dsp:txXfrm rot="-5400000">
        <a:off x="1" y="2228176"/>
        <a:ext cx="1237901" cy="530529"/>
      </dsp:txXfrm>
    </dsp:sp>
    <dsp:sp modelId="{75E4D4DE-F989-4956-9767-FBB7D476F7E9}">
      <dsp:nvSpPr>
        <dsp:cNvPr id="0" name=""/>
        <dsp:cNvSpPr/>
      </dsp:nvSpPr>
      <dsp:spPr>
        <a:xfrm rot="5400000">
          <a:off x="4080212" y="-1233143"/>
          <a:ext cx="1149479" cy="683410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Flow Chart</a:t>
          </a:r>
        </a:p>
        <a:p>
          <a:pPr marL="171450" lvl="1" indent="-171450" algn="l" defTabSz="711200">
            <a:lnSpc>
              <a:spcPct val="90000"/>
            </a:lnSpc>
            <a:spcBef>
              <a:spcPct val="0"/>
            </a:spcBef>
            <a:spcAft>
              <a:spcPct val="15000"/>
            </a:spcAft>
            <a:buChar char="••"/>
          </a:pPr>
          <a:r>
            <a:rPr lang="en-US" sz="1600" kern="1200" dirty="0"/>
            <a:t>Ask – What are the 5 – 7 steps?</a:t>
          </a:r>
        </a:p>
        <a:p>
          <a:pPr marL="171450" lvl="1" indent="-171450" algn="l" defTabSz="711200">
            <a:lnSpc>
              <a:spcPct val="90000"/>
            </a:lnSpc>
            <a:spcBef>
              <a:spcPct val="0"/>
            </a:spcBef>
            <a:spcAft>
              <a:spcPct val="15000"/>
            </a:spcAft>
            <a:buChar char="••"/>
          </a:pPr>
          <a:r>
            <a:rPr lang="en-US" sz="1600" kern="1200" dirty="0"/>
            <a:t>Hint – Last step is always </a:t>
          </a:r>
          <a:r>
            <a:rPr lang="en-US" sz="1600" b="1" kern="1200" dirty="0">
              <a:solidFill>
                <a:srgbClr val="0070C0"/>
              </a:solidFill>
            </a:rPr>
            <a:t>Patient receives appropriate follow-up.</a:t>
          </a:r>
        </a:p>
      </dsp:txBody>
      <dsp:txXfrm rot="-5400000">
        <a:off x="1237901" y="1665281"/>
        <a:ext cx="6777989" cy="1037253"/>
      </dsp:txXfrm>
    </dsp:sp>
    <dsp:sp modelId="{12682E34-A569-4031-AA1A-7476F3C1A30F}">
      <dsp:nvSpPr>
        <dsp:cNvPr id="0" name=""/>
        <dsp:cNvSpPr/>
      </dsp:nvSpPr>
      <dsp:spPr>
        <a:xfrm rot="5400000">
          <a:off x="-265264" y="3451904"/>
          <a:ext cx="1768430" cy="1237901"/>
        </a:xfrm>
        <a:prstGeom prst="chevron">
          <a:avLst/>
        </a:prstGeom>
        <a:solidFill>
          <a:srgbClr val="FFFF00"/>
        </a:solidFill>
        <a:ln w="12700" cap="flat" cmpd="sng" algn="ctr">
          <a:solidFill>
            <a:srgbClr val="FFFF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a:solidFill>
                <a:schemeClr val="tx1"/>
              </a:solidFill>
            </a:rPr>
            <a:t>Clarify Refine</a:t>
          </a:r>
        </a:p>
      </dsp:txBody>
      <dsp:txXfrm rot="-5400000">
        <a:off x="1" y="3805591"/>
        <a:ext cx="1237901" cy="530529"/>
      </dsp:txXfrm>
    </dsp:sp>
    <dsp:sp modelId="{E3EA3163-53AE-4B9D-AF51-3695ED4B565C}">
      <dsp:nvSpPr>
        <dsp:cNvPr id="0" name=""/>
        <dsp:cNvSpPr/>
      </dsp:nvSpPr>
      <dsp:spPr>
        <a:xfrm rot="5400000">
          <a:off x="4080212" y="344328"/>
          <a:ext cx="1149479" cy="683410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Test Ideas</a:t>
          </a:r>
        </a:p>
        <a:p>
          <a:pPr marL="171450" lvl="1" indent="-171450" algn="l" defTabSz="711200">
            <a:lnSpc>
              <a:spcPct val="90000"/>
            </a:lnSpc>
            <a:spcBef>
              <a:spcPct val="0"/>
            </a:spcBef>
            <a:spcAft>
              <a:spcPct val="15000"/>
            </a:spcAft>
            <a:buChar char="••"/>
          </a:pPr>
          <a:r>
            <a:rPr lang="en-US" sz="1600" kern="1200" dirty="0"/>
            <a:t>Ask – What can we try by next Tuesday? Can it be tested with 1 provider/        1 patient? Tested with 1 referral etc.?</a:t>
          </a:r>
        </a:p>
        <a:p>
          <a:pPr marL="171450" lvl="1" indent="-171450" algn="l" defTabSz="711200">
            <a:lnSpc>
              <a:spcPct val="90000"/>
            </a:lnSpc>
            <a:spcBef>
              <a:spcPct val="0"/>
            </a:spcBef>
            <a:spcAft>
              <a:spcPct val="15000"/>
            </a:spcAft>
            <a:buChar char="••"/>
          </a:pPr>
          <a:r>
            <a:rPr lang="en-US" sz="1600" kern="1200" dirty="0"/>
            <a:t>Hint – Frontline staff have the best Test Ideas.</a:t>
          </a:r>
        </a:p>
      </dsp:txBody>
      <dsp:txXfrm rot="-5400000">
        <a:off x="1237901" y="3242753"/>
        <a:ext cx="6777989" cy="103725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1AF010-420D-4278-A690-856C8370A394}">
      <dsp:nvSpPr>
        <dsp:cNvPr id="0" name=""/>
        <dsp:cNvSpPr/>
      </dsp:nvSpPr>
      <dsp:spPr>
        <a:xfrm rot="5400000">
          <a:off x="-259458" y="266173"/>
          <a:ext cx="1729723" cy="1210806"/>
        </a:xfrm>
        <a:prstGeom prst="chevron">
          <a:avLst/>
        </a:prstGeom>
        <a:solidFill>
          <a:srgbClr val="00B0F0"/>
        </a:solidFill>
        <a:ln w="12700" cap="flat" cmpd="sng" algn="ctr">
          <a:solidFill>
            <a:srgbClr val="00B0F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a:solidFill>
                <a:schemeClr val="bg1"/>
              </a:solidFill>
            </a:rPr>
            <a:t>PDSA</a:t>
          </a:r>
        </a:p>
      </dsp:txBody>
      <dsp:txXfrm rot="-5400000">
        <a:off x="1" y="612117"/>
        <a:ext cx="1210806" cy="518917"/>
      </dsp:txXfrm>
    </dsp:sp>
    <dsp:sp modelId="{912707EB-DE8A-406E-847D-158AB7E40DCE}">
      <dsp:nvSpPr>
        <dsp:cNvPr id="0" name=""/>
        <dsp:cNvSpPr/>
      </dsp:nvSpPr>
      <dsp:spPr>
        <a:xfrm rot="5400000">
          <a:off x="4079245" y="-2861724"/>
          <a:ext cx="1124320" cy="686119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Hypothesis</a:t>
          </a:r>
        </a:p>
        <a:p>
          <a:pPr marL="171450" lvl="1" indent="-171450" algn="l" defTabSz="711200">
            <a:lnSpc>
              <a:spcPct val="90000"/>
            </a:lnSpc>
            <a:spcBef>
              <a:spcPct val="0"/>
            </a:spcBef>
            <a:spcAft>
              <a:spcPct val="15000"/>
            </a:spcAft>
            <a:buChar char="••"/>
          </a:pPr>
          <a:r>
            <a:rPr lang="en-US" sz="1600" b="0" kern="1200" dirty="0"/>
            <a:t>Ask – What is your prediction?</a:t>
          </a:r>
        </a:p>
        <a:p>
          <a:pPr marL="171450" lvl="1" indent="-171450" algn="l" defTabSz="711200">
            <a:lnSpc>
              <a:spcPct val="90000"/>
            </a:lnSpc>
            <a:spcBef>
              <a:spcPct val="0"/>
            </a:spcBef>
            <a:spcAft>
              <a:spcPct val="15000"/>
            </a:spcAft>
            <a:buChar char="••"/>
          </a:pPr>
          <a:r>
            <a:rPr lang="en-US" sz="1600" kern="1200" dirty="0"/>
            <a:t>Hint – The hypothesis asks if we do X will Y happen?</a:t>
          </a:r>
        </a:p>
      </dsp:txBody>
      <dsp:txXfrm rot="-5400000">
        <a:off x="1210807" y="61599"/>
        <a:ext cx="6806312" cy="1014550"/>
      </dsp:txXfrm>
    </dsp:sp>
    <dsp:sp modelId="{C0F5F664-9C2C-4397-B852-F30666D141A9}">
      <dsp:nvSpPr>
        <dsp:cNvPr id="0" name=""/>
        <dsp:cNvSpPr/>
      </dsp:nvSpPr>
      <dsp:spPr>
        <a:xfrm rot="5400000">
          <a:off x="-259458" y="1809061"/>
          <a:ext cx="1729723" cy="1210806"/>
        </a:xfrm>
        <a:prstGeom prst="chevron">
          <a:avLst/>
        </a:prstGeom>
        <a:solidFill>
          <a:srgbClr val="00B0F0"/>
        </a:solidFill>
        <a:ln w="12700" cap="flat" cmpd="sng" algn="ctr">
          <a:solidFill>
            <a:srgbClr val="00B0F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a:solidFill>
                <a:schemeClr val="bg1"/>
              </a:solidFill>
            </a:rPr>
            <a:t>PDSA</a:t>
          </a:r>
        </a:p>
      </dsp:txBody>
      <dsp:txXfrm rot="-5400000">
        <a:off x="1" y="2155005"/>
        <a:ext cx="1210806" cy="518917"/>
      </dsp:txXfrm>
    </dsp:sp>
    <dsp:sp modelId="{75E4D4DE-F989-4956-9767-FBB7D476F7E9}">
      <dsp:nvSpPr>
        <dsp:cNvPr id="0" name=""/>
        <dsp:cNvSpPr/>
      </dsp:nvSpPr>
      <dsp:spPr>
        <a:xfrm rot="5400000">
          <a:off x="4079245" y="-1315372"/>
          <a:ext cx="1124320" cy="686119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Use the PDSA form as a check list</a:t>
          </a:r>
        </a:p>
        <a:p>
          <a:pPr marL="171450" lvl="1" indent="-171450" algn="l" defTabSz="711200">
            <a:lnSpc>
              <a:spcPct val="90000"/>
            </a:lnSpc>
            <a:spcBef>
              <a:spcPct val="0"/>
            </a:spcBef>
            <a:spcAft>
              <a:spcPct val="15000"/>
            </a:spcAft>
            <a:buChar char="••"/>
          </a:pPr>
          <a:r>
            <a:rPr lang="en-US" sz="1600" kern="1200" dirty="0"/>
            <a:t>Ask – Who is doing what when? Who is collecting the data?</a:t>
          </a:r>
        </a:p>
        <a:p>
          <a:pPr marL="171450" lvl="1" indent="-171450" algn="l" defTabSz="711200">
            <a:lnSpc>
              <a:spcPct val="90000"/>
            </a:lnSpc>
            <a:spcBef>
              <a:spcPct val="0"/>
            </a:spcBef>
            <a:spcAft>
              <a:spcPct val="15000"/>
            </a:spcAft>
            <a:buChar char="••"/>
          </a:pPr>
          <a:r>
            <a:rPr lang="en-US" sz="1600" kern="1200" dirty="0"/>
            <a:t>Hint – Don’t collect a lot of data.</a:t>
          </a:r>
          <a:endParaRPr lang="en-US" sz="1600" b="1" kern="1200" dirty="0">
            <a:solidFill>
              <a:srgbClr val="0070C0"/>
            </a:solidFill>
          </a:endParaRPr>
        </a:p>
      </dsp:txBody>
      <dsp:txXfrm rot="-5400000">
        <a:off x="1210807" y="1607951"/>
        <a:ext cx="6806312" cy="1014550"/>
      </dsp:txXfrm>
    </dsp:sp>
    <dsp:sp modelId="{12682E34-A569-4031-AA1A-7476F3C1A30F}">
      <dsp:nvSpPr>
        <dsp:cNvPr id="0" name=""/>
        <dsp:cNvSpPr/>
      </dsp:nvSpPr>
      <dsp:spPr>
        <a:xfrm rot="5400000">
          <a:off x="-259458" y="3482371"/>
          <a:ext cx="1729723" cy="1210806"/>
        </a:xfrm>
        <a:prstGeom prst="chevron">
          <a:avLst/>
        </a:prstGeom>
        <a:solidFill>
          <a:srgbClr val="00B0F0"/>
        </a:solidFill>
        <a:ln w="12700" cap="flat" cmpd="sng" algn="ctr">
          <a:solidFill>
            <a:srgbClr val="00B0F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a:solidFill>
                <a:schemeClr val="bg1"/>
              </a:solidFill>
            </a:rPr>
            <a:t>PDSA</a:t>
          </a:r>
        </a:p>
      </dsp:txBody>
      <dsp:txXfrm rot="-5400000">
        <a:off x="1" y="3828315"/>
        <a:ext cx="1210806" cy="518917"/>
      </dsp:txXfrm>
    </dsp:sp>
    <dsp:sp modelId="{E3EA3163-53AE-4B9D-AF51-3695ED4B565C}">
      <dsp:nvSpPr>
        <dsp:cNvPr id="0" name=""/>
        <dsp:cNvSpPr/>
      </dsp:nvSpPr>
      <dsp:spPr>
        <a:xfrm rot="5400000">
          <a:off x="3948823" y="480937"/>
          <a:ext cx="1385162" cy="686119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Test versus Task</a:t>
          </a:r>
        </a:p>
        <a:p>
          <a:pPr marL="171450" lvl="1" indent="-171450" algn="l" defTabSz="711200">
            <a:lnSpc>
              <a:spcPct val="90000"/>
            </a:lnSpc>
            <a:spcBef>
              <a:spcPct val="0"/>
            </a:spcBef>
            <a:spcAft>
              <a:spcPct val="15000"/>
            </a:spcAft>
            <a:buChar char="••"/>
          </a:pPr>
          <a:r>
            <a:rPr lang="en-US" sz="1600" kern="1200" dirty="0"/>
            <a:t>Test – Provides an answer to the hypothesis.</a:t>
          </a:r>
        </a:p>
        <a:p>
          <a:pPr marL="171450" lvl="1" indent="-171450" algn="l" defTabSz="711200">
            <a:lnSpc>
              <a:spcPct val="90000"/>
            </a:lnSpc>
            <a:spcBef>
              <a:spcPct val="0"/>
            </a:spcBef>
            <a:spcAft>
              <a:spcPct val="15000"/>
            </a:spcAft>
            <a:buChar char="••"/>
          </a:pPr>
          <a:r>
            <a:rPr lang="en-US" sz="1600" kern="1200" dirty="0"/>
            <a:t>Task – Doing something that makes the Test possible; write a letter, get feedback from a patient etc.</a:t>
          </a:r>
        </a:p>
        <a:p>
          <a:pPr marL="171450" lvl="1" indent="-171450" algn="l" defTabSz="711200">
            <a:lnSpc>
              <a:spcPct val="90000"/>
            </a:lnSpc>
            <a:spcBef>
              <a:spcPct val="0"/>
            </a:spcBef>
            <a:spcAft>
              <a:spcPct val="15000"/>
            </a:spcAft>
            <a:buChar char="••"/>
          </a:pPr>
          <a:r>
            <a:rPr lang="en-US" sz="1600" kern="1200" dirty="0"/>
            <a:t>Hint – Test small.  Fail Fast, Fail Often!</a:t>
          </a:r>
        </a:p>
      </dsp:txBody>
      <dsp:txXfrm rot="-5400000">
        <a:off x="1210806" y="3286572"/>
        <a:ext cx="6793579" cy="12499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1AF010-420D-4278-A690-856C8370A394}">
      <dsp:nvSpPr>
        <dsp:cNvPr id="0" name=""/>
        <dsp:cNvSpPr/>
      </dsp:nvSpPr>
      <dsp:spPr>
        <a:xfrm rot="5400000">
          <a:off x="-265627" y="290941"/>
          <a:ext cx="1770849" cy="1239594"/>
        </a:xfrm>
        <a:prstGeom prst="chevron">
          <a:avLst/>
        </a:prstGeom>
        <a:solidFill>
          <a:srgbClr val="00B0F0"/>
        </a:solidFill>
        <a:ln w="12700" cap="flat" cmpd="sng" algn="ctr">
          <a:solidFill>
            <a:srgbClr val="00B0F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a:solidFill>
                <a:schemeClr val="bg1"/>
              </a:solidFill>
            </a:rPr>
            <a:t>PDSA</a:t>
          </a:r>
        </a:p>
      </dsp:txBody>
      <dsp:txXfrm rot="-5400000">
        <a:off x="1" y="645110"/>
        <a:ext cx="1239594" cy="531255"/>
      </dsp:txXfrm>
    </dsp:sp>
    <dsp:sp modelId="{912707EB-DE8A-406E-847D-158AB7E40DCE}">
      <dsp:nvSpPr>
        <dsp:cNvPr id="0" name=""/>
        <dsp:cNvSpPr/>
      </dsp:nvSpPr>
      <dsp:spPr>
        <a:xfrm rot="5400000">
          <a:off x="4059001" y="-2815364"/>
          <a:ext cx="1193595" cy="683240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b="1" kern="1200" dirty="0"/>
            <a:t>Adopt, Adapt, Abandon</a:t>
          </a:r>
          <a:endParaRPr lang="en-US" sz="2400" b="1" kern="1200" dirty="0"/>
        </a:p>
        <a:p>
          <a:pPr marL="171450" lvl="1" indent="-171450" algn="l" defTabSz="711200">
            <a:lnSpc>
              <a:spcPct val="90000"/>
            </a:lnSpc>
            <a:spcBef>
              <a:spcPct val="0"/>
            </a:spcBef>
            <a:spcAft>
              <a:spcPct val="15000"/>
            </a:spcAft>
            <a:buChar char="••"/>
          </a:pPr>
          <a:r>
            <a:rPr lang="en-US" sz="1600" kern="1200" dirty="0"/>
            <a:t>Ask – Did we achieve the outcome we wanted?</a:t>
          </a:r>
        </a:p>
        <a:p>
          <a:pPr marL="171450" lvl="1" indent="-171450" algn="l" defTabSz="711200">
            <a:lnSpc>
              <a:spcPct val="90000"/>
            </a:lnSpc>
            <a:spcBef>
              <a:spcPct val="0"/>
            </a:spcBef>
            <a:spcAft>
              <a:spcPct val="15000"/>
            </a:spcAft>
            <a:buChar char="••"/>
          </a:pPr>
          <a:r>
            <a:rPr lang="en-US" sz="1600" kern="1200" dirty="0"/>
            <a:t>Ask – If not, can we tweak the change? Test something else? Does this process work on weekends or when X is out? Is there a back-up plan?</a:t>
          </a:r>
        </a:p>
        <a:p>
          <a:pPr marL="171450" lvl="1" indent="-171450" algn="l" defTabSz="711200">
            <a:lnSpc>
              <a:spcPct val="90000"/>
            </a:lnSpc>
            <a:spcBef>
              <a:spcPct val="0"/>
            </a:spcBef>
            <a:spcAft>
              <a:spcPct val="15000"/>
            </a:spcAft>
            <a:buChar char="••"/>
          </a:pPr>
          <a:r>
            <a:rPr lang="en-US" sz="1600" kern="1200" dirty="0"/>
            <a:t>Ask – What else can we solve? Go look at the “parking lot” for ideas!</a:t>
          </a:r>
          <a:endParaRPr lang="en-US" sz="1600" b="1" kern="1200" dirty="0">
            <a:solidFill>
              <a:srgbClr val="0070C0"/>
            </a:solidFill>
          </a:endParaRPr>
        </a:p>
      </dsp:txBody>
      <dsp:txXfrm rot="-5400000">
        <a:off x="1239595" y="62309"/>
        <a:ext cx="6774142" cy="1077061"/>
      </dsp:txXfrm>
    </dsp:sp>
    <dsp:sp modelId="{C0F5F664-9C2C-4397-B852-F30666D141A9}">
      <dsp:nvSpPr>
        <dsp:cNvPr id="0" name=""/>
        <dsp:cNvSpPr/>
      </dsp:nvSpPr>
      <dsp:spPr>
        <a:xfrm rot="5400000">
          <a:off x="-265627" y="1870513"/>
          <a:ext cx="1770849" cy="1239594"/>
        </a:xfrm>
        <a:prstGeom prst="chevron">
          <a:avLst/>
        </a:prstGeom>
        <a:solidFill>
          <a:srgbClr val="FF00FF"/>
        </a:solidFill>
        <a:ln w="12700" cap="flat" cmpd="sng" algn="ctr">
          <a:solidFill>
            <a:srgbClr val="FF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a:solidFill>
                <a:schemeClr val="bg1"/>
              </a:solidFill>
            </a:rPr>
            <a:t>Sustain</a:t>
          </a:r>
        </a:p>
      </dsp:txBody>
      <dsp:txXfrm rot="-5400000">
        <a:off x="1" y="2224682"/>
        <a:ext cx="1239594" cy="531255"/>
      </dsp:txXfrm>
    </dsp:sp>
    <dsp:sp modelId="{75E4D4DE-F989-4956-9767-FBB7D476F7E9}">
      <dsp:nvSpPr>
        <dsp:cNvPr id="0" name=""/>
        <dsp:cNvSpPr/>
      </dsp:nvSpPr>
      <dsp:spPr>
        <a:xfrm rot="5400000">
          <a:off x="4080273" y="-1242744"/>
          <a:ext cx="1151052" cy="683240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Run Charts</a:t>
          </a:r>
        </a:p>
        <a:p>
          <a:pPr marL="171450" lvl="1" indent="-171450" algn="l" defTabSz="711200">
            <a:lnSpc>
              <a:spcPct val="90000"/>
            </a:lnSpc>
            <a:spcBef>
              <a:spcPct val="0"/>
            </a:spcBef>
            <a:spcAft>
              <a:spcPct val="15000"/>
            </a:spcAft>
            <a:buChar char="••"/>
          </a:pPr>
          <a:r>
            <a:rPr lang="en-US" sz="1600" kern="1200" dirty="0"/>
            <a:t>Display run chart in break room. Start staff meetings with Pt Safety question.</a:t>
          </a:r>
        </a:p>
        <a:p>
          <a:pPr marL="171450" lvl="1" indent="-171450" algn="l" defTabSz="711200">
            <a:lnSpc>
              <a:spcPct val="90000"/>
            </a:lnSpc>
            <a:spcBef>
              <a:spcPct val="0"/>
            </a:spcBef>
            <a:spcAft>
              <a:spcPct val="15000"/>
            </a:spcAft>
            <a:buChar char="••"/>
          </a:pPr>
          <a:r>
            <a:rPr lang="en-US" sz="1600" kern="1200" dirty="0"/>
            <a:t>Ask – Is this a system change or are we relying on people’s good intentions?</a:t>
          </a:r>
        </a:p>
        <a:p>
          <a:pPr marL="171450" lvl="1" indent="-171450" algn="l" defTabSz="711200">
            <a:lnSpc>
              <a:spcPct val="90000"/>
            </a:lnSpc>
            <a:spcBef>
              <a:spcPct val="0"/>
            </a:spcBef>
            <a:spcAft>
              <a:spcPct val="15000"/>
            </a:spcAft>
            <a:buChar char="••"/>
          </a:pPr>
          <a:r>
            <a:rPr lang="en-US" sz="1600" kern="1200" dirty="0"/>
            <a:t>Celebrate!</a:t>
          </a:r>
        </a:p>
      </dsp:txBody>
      <dsp:txXfrm rot="-5400000">
        <a:off x="1239595" y="1654124"/>
        <a:ext cx="6776219" cy="1038672"/>
      </dsp:txXfrm>
    </dsp:sp>
    <dsp:sp modelId="{12682E34-A569-4031-AA1A-7476F3C1A30F}">
      <dsp:nvSpPr>
        <dsp:cNvPr id="0" name=""/>
        <dsp:cNvSpPr/>
      </dsp:nvSpPr>
      <dsp:spPr>
        <a:xfrm rot="5400000">
          <a:off x="-265627" y="3450086"/>
          <a:ext cx="1770849" cy="1239594"/>
        </a:xfrm>
        <a:prstGeom prst="chevron">
          <a:avLst/>
        </a:prstGeom>
        <a:solidFill>
          <a:srgbClr val="FF00FF"/>
        </a:solidFill>
        <a:ln w="12700" cap="flat" cmpd="sng" algn="ctr">
          <a:solidFill>
            <a:srgbClr val="FF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a:solidFill>
                <a:schemeClr val="bg1"/>
              </a:solidFill>
            </a:rPr>
            <a:t> Spread</a:t>
          </a:r>
        </a:p>
      </dsp:txBody>
      <dsp:txXfrm rot="-5400000">
        <a:off x="1" y="3804255"/>
        <a:ext cx="1239594" cy="531255"/>
      </dsp:txXfrm>
    </dsp:sp>
    <dsp:sp modelId="{E3EA3163-53AE-4B9D-AF51-3695ED4B565C}">
      <dsp:nvSpPr>
        <dsp:cNvPr id="0" name=""/>
        <dsp:cNvSpPr/>
      </dsp:nvSpPr>
      <dsp:spPr>
        <a:xfrm rot="5400000">
          <a:off x="4088739" y="317168"/>
          <a:ext cx="1134120" cy="683240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Share your stories</a:t>
          </a:r>
        </a:p>
        <a:p>
          <a:pPr marL="171450" lvl="1" indent="-171450" algn="l" defTabSz="711200">
            <a:lnSpc>
              <a:spcPct val="90000"/>
            </a:lnSpc>
            <a:spcBef>
              <a:spcPct val="0"/>
            </a:spcBef>
            <a:spcAft>
              <a:spcPct val="15000"/>
            </a:spcAft>
            <a:buChar char="••"/>
          </a:pPr>
          <a:r>
            <a:rPr lang="en-US" sz="1600" kern="1200" dirty="0"/>
            <a:t>Other practices could learn from your journey. Share your successes, failures and surprises. </a:t>
          </a:r>
        </a:p>
        <a:p>
          <a:pPr marL="171450" lvl="1" indent="-171450" algn="l" defTabSz="711200">
            <a:lnSpc>
              <a:spcPct val="90000"/>
            </a:lnSpc>
            <a:spcBef>
              <a:spcPct val="0"/>
            </a:spcBef>
            <a:spcAft>
              <a:spcPct val="15000"/>
            </a:spcAft>
            <a:buChar char="••"/>
          </a:pPr>
          <a:r>
            <a:rPr lang="en-US" sz="1600" kern="1200" dirty="0"/>
            <a:t>Hint – Patient stories are powerful!</a:t>
          </a:r>
        </a:p>
      </dsp:txBody>
      <dsp:txXfrm rot="-5400000">
        <a:off x="1239595" y="3221676"/>
        <a:ext cx="6777046" cy="1023394"/>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A597504-27A0-478C-B5EA-559445AE6771}" type="datetimeFigureOut">
              <a:rPr lang="en-US" smtClean="0"/>
              <a:t>6/21/2016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1BAC0D3-DEB4-4E99-B2BA-51946DE3EA3A}" type="slidenum">
              <a:rPr lang="en-US" smtClean="0"/>
              <a:t>‹#›</a:t>
            </a:fld>
            <a:endParaRPr lang="en-US"/>
          </a:p>
        </p:txBody>
      </p:sp>
    </p:spTree>
    <p:extLst>
      <p:ext uri="{BB962C8B-B14F-4D97-AF65-F5344CB8AC3E}">
        <p14:creationId xmlns:p14="http://schemas.microsoft.com/office/powerpoint/2010/main" val="14908997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C7D902-DCA9-428E-9A0F-A930254916FF}" type="datetimeFigureOut">
              <a:rPr lang="en-US" smtClean="0"/>
              <a:t>6/21/2016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F68DC3-0E15-4337-B5AC-5AECE6E57C63}" type="slidenum">
              <a:rPr lang="en-US" smtClean="0"/>
              <a:t>‹#›</a:t>
            </a:fld>
            <a:endParaRPr lang="en-US"/>
          </a:p>
        </p:txBody>
      </p:sp>
    </p:spTree>
    <p:extLst>
      <p:ext uri="{BB962C8B-B14F-4D97-AF65-F5344CB8AC3E}">
        <p14:creationId xmlns:p14="http://schemas.microsoft.com/office/powerpoint/2010/main" val="2557213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don’t blame the people, we improve the system in which they work</a:t>
            </a:r>
          </a:p>
          <a:p>
            <a:endParaRPr lang="en-US" baseline="0" dirty="0"/>
          </a:p>
          <a:p>
            <a:r>
              <a:rPr lang="en-US" baseline="0" dirty="0"/>
              <a:t>Every system is perfectly designed to get the results it gets; if we want to improve results we need to improve system</a:t>
            </a:r>
          </a:p>
          <a:p>
            <a:endParaRPr lang="en-US" baseline="0" dirty="0"/>
          </a:p>
          <a:p>
            <a:r>
              <a:rPr lang="en-US" baseline="0" dirty="0"/>
              <a:t>Insanity is doing the same thing over and over and expecting different results</a:t>
            </a:r>
          </a:p>
          <a:p>
            <a:endParaRPr lang="en-US" baseline="0" dirty="0"/>
          </a:p>
          <a:p>
            <a:r>
              <a:rPr lang="en-US" baseline="0" dirty="0"/>
              <a:t>Safety culture starts from the top, as defined by leadership beliefs and core values</a:t>
            </a:r>
          </a:p>
          <a:p>
            <a:pPr defTabSz="897252">
              <a:defRPr/>
            </a:pPr>
            <a:r>
              <a:rPr lang="en-US" sz="800" dirty="0"/>
              <a:t>       </a:t>
            </a:r>
            <a:r>
              <a:rPr lang="en-US" sz="800" b="1" dirty="0"/>
              <a:t>What if you started your staff meetings with the question: </a:t>
            </a:r>
            <a:r>
              <a:rPr lang="en-US" sz="800" b="1" i="1" dirty="0"/>
              <a:t>“Do you have a patient safety concern we can talk about?”</a:t>
            </a:r>
            <a:endParaRPr lang="en-US" baseline="0" dirty="0"/>
          </a:p>
          <a:p>
            <a:endParaRPr lang="en-US" baseline="0" dirty="0"/>
          </a:p>
          <a:p>
            <a:r>
              <a:rPr lang="en-US" baseline="0" dirty="0"/>
              <a:t>Requires teamwork and communication</a:t>
            </a:r>
          </a:p>
          <a:p>
            <a:endParaRPr lang="en-US" baseline="0" dirty="0"/>
          </a:p>
          <a:p>
            <a:r>
              <a:rPr lang="en-US" baseline="0" dirty="0"/>
              <a:t>And atmosphere of trust, where individuals feel safe to share information about unsafe or potentially hazardous conditions so that we can identify strategies for improvement</a:t>
            </a:r>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solidFill>
                  <a:prstClr val="black"/>
                </a:solidFill>
              </a:rPr>
              <a:pPr/>
              <a:t>3</a:t>
            </a:fld>
            <a:endParaRPr lang="en-US" altLang="en-US">
              <a:solidFill>
                <a:prstClr val="black"/>
              </a:solidFill>
            </a:endParaRPr>
          </a:p>
        </p:txBody>
      </p:sp>
    </p:spTree>
    <p:extLst>
      <p:ext uri="{BB962C8B-B14F-4D97-AF65-F5344CB8AC3E}">
        <p14:creationId xmlns:p14="http://schemas.microsoft.com/office/powerpoint/2010/main" val="393334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don’t blame the people, we improve the system in which they work</a:t>
            </a:r>
          </a:p>
          <a:p>
            <a:endParaRPr lang="en-US" baseline="0" dirty="0"/>
          </a:p>
          <a:p>
            <a:r>
              <a:rPr lang="en-US" baseline="0" dirty="0"/>
              <a:t>Every system is perfectly designed to get the results it gets; if we want to improve results we need to improve system</a:t>
            </a:r>
          </a:p>
          <a:p>
            <a:endParaRPr lang="en-US" baseline="0" dirty="0"/>
          </a:p>
          <a:p>
            <a:r>
              <a:rPr lang="en-US" baseline="0" dirty="0"/>
              <a:t>Insanity is doing the same thing over and over and expecting different results</a:t>
            </a:r>
          </a:p>
          <a:p>
            <a:endParaRPr lang="en-US" baseline="0" dirty="0"/>
          </a:p>
          <a:p>
            <a:r>
              <a:rPr lang="en-US" baseline="0" dirty="0"/>
              <a:t>Safety culture starts from the top, as defined by leadership beliefs and core values</a:t>
            </a:r>
          </a:p>
          <a:p>
            <a:pPr defTabSz="897301">
              <a:defRPr/>
            </a:pPr>
            <a:r>
              <a:rPr lang="en-US" sz="800" dirty="0"/>
              <a:t>       </a:t>
            </a:r>
            <a:r>
              <a:rPr lang="en-US" sz="800" b="1" dirty="0"/>
              <a:t>What if you started your staff meetings with the question: </a:t>
            </a:r>
            <a:r>
              <a:rPr lang="en-US" sz="800" b="1" i="1" dirty="0"/>
              <a:t>“Do you have a patient safety concern we can talk about?”</a:t>
            </a:r>
            <a:endParaRPr lang="en-US" baseline="0" dirty="0"/>
          </a:p>
          <a:p>
            <a:endParaRPr lang="en-US" baseline="0" dirty="0"/>
          </a:p>
          <a:p>
            <a:r>
              <a:rPr lang="en-US" baseline="0" dirty="0"/>
              <a:t>Requires teamwork and communication</a:t>
            </a:r>
          </a:p>
          <a:p>
            <a:endParaRPr lang="en-US" baseline="0" dirty="0"/>
          </a:p>
          <a:p>
            <a:r>
              <a:rPr lang="en-US" baseline="0" dirty="0"/>
              <a:t>And atmosphere of trust, where individuals feel safe to share information about unsafe or potentially hazardous conditions so that we can identify strategies for improvement</a:t>
            </a:r>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5</a:t>
            </a:fld>
            <a:endParaRPr lang="en-US" altLang="en-US"/>
          </a:p>
        </p:txBody>
      </p:sp>
    </p:spTree>
    <p:extLst>
      <p:ext uri="{BB962C8B-B14F-4D97-AF65-F5344CB8AC3E}">
        <p14:creationId xmlns:p14="http://schemas.microsoft.com/office/powerpoint/2010/main" val="393334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sz="1800" dirty="0"/>
          </a:p>
          <a:p>
            <a:endParaRPr lang="en-US" sz="1800" dirty="0"/>
          </a:p>
          <a:p>
            <a:r>
              <a:rPr lang="en-US" sz="1800" dirty="0"/>
              <a:t>Need to know baseline before you can increase or decrease by xx%</a:t>
            </a:r>
          </a:p>
        </p:txBody>
      </p:sp>
      <p:sp>
        <p:nvSpPr>
          <p:cNvPr id="4" name="Slide Number Placeholder 3"/>
          <p:cNvSpPr>
            <a:spLocks noGrp="1"/>
          </p:cNvSpPr>
          <p:nvPr>
            <p:ph type="sldNum" sz="quarter" idx="10"/>
          </p:nvPr>
        </p:nvSpPr>
        <p:spPr/>
        <p:txBody>
          <a:bodyPr/>
          <a:lstStyle/>
          <a:p>
            <a:fld id="{87F68DC3-0E15-4337-B5AC-5AECE6E57C63}" type="slidenum">
              <a:rPr lang="en-US" smtClean="0"/>
              <a:t>7</a:t>
            </a:fld>
            <a:endParaRPr lang="en-US"/>
          </a:p>
        </p:txBody>
      </p:sp>
    </p:spTree>
    <p:extLst>
      <p:ext uri="{BB962C8B-B14F-4D97-AF65-F5344CB8AC3E}">
        <p14:creationId xmlns:p14="http://schemas.microsoft.com/office/powerpoint/2010/main" val="27054916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pPr>
              <a:buFont typeface="Arial" pitchFamily="34" charset="0"/>
              <a:buChar char="•"/>
            </a:pPr>
            <a:r>
              <a:rPr lang="en-US" dirty="0"/>
              <a:t>Example – delayed and missing results at Marino frustrates everyone and creates patient dissatisfaction.  The risk of missing something critical is high for many of the labs.  Specialty reference tests are the worst but all labs are impacted.  </a:t>
            </a:r>
          </a:p>
          <a:p>
            <a:pPr>
              <a:buFont typeface="Arial" pitchFamily="34" charset="0"/>
              <a:buChar char="•"/>
            </a:pPr>
            <a:endParaRPr lang="en-US" dirty="0"/>
          </a:p>
          <a:p>
            <a:pPr>
              <a:buFont typeface="Arial" pitchFamily="34" charset="0"/>
              <a:buChar char="•"/>
            </a:pPr>
            <a:r>
              <a:rPr lang="en-US" dirty="0"/>
              <a:t>Input from all levels of staff indicated that staff at every level as well as providers and patients spent time following up on specialty labs and would benefit from an improved process.   We had an inconsistent process but patient education and following up on delays were identified as the two biggest opportunities.    </a:t>
            </a:r>
          </a:p>
          <a:p>
            <a:pPr>
              <a:buFont typeface="Arial" pitchFamily="34" charset="0"/>
              <a:buChar char="•"/>
            </a:pPr>
            <a:endParaRPr lang="en-US" dirty="0"/>
          </a:p>
          <a:p>
            <a:pPr>
              <a:buFont typeface="Arial" pitchFamily="34" charset="0"/>
              <a:buChar char="•"/>
            </a:pPr>
            <a:r>
              <a:rPr lang="en-US" dirty="0"/>
              <a:t>To keep the project simple and manageable we agreed that patient education was the biggest opportunity for improvement.  The biggest barrier was delays in testing due to misinterpretation of test requirements.  We decided to focus on that and standardize tracking as part of the process.  </a:t>
            </a:r>
          </a:p>
          <a:p>
            <a:pPr>
              <a:buFont typeface="Arial" pitchFamily="34" charset="0"/>
              <a:buChar char="•"/>
            </a:pPr>
            <a:endParaRPr lang="en-US" dirty="0"/>
          </a:p>
          <a:p>
            <a:pPr>
              <a:buFont typeface="Arial" pitchFamily="34" charset="0"/>
              <a:buChar char="•"/>
            </a:pPr>
            <a:r>
              <a:rPr lang="en-US" dirty="0"/>
              <a:t>Once this was decided the AIM statement followed.  We will close the loop on 90% of our specialty lab tests within 30 business days.</a:t>
            </a:r>
          </a:p>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87F68DC3-0E15-4337-B5AC-5AECE6E57C63}" type="slidenum">
              <a:rPr lang="en-US" smtClean="0"/>
              <a:pPr/>
              <a:t>8</a:t>
            </a:fld>
            <a:endParaRPr lang="en-US"/>
          </a:p>
        </p:txBody>
      </p:sp>
    </p:spTree>
    <p:extLst>
      <p:ext uri="{BB962C8B-B14F-4D97-AF65-F5344CB8AC3E}">
        <p14:creationId xmlns:p14="http://schemas.microsoft.com/office/powerpoint/2010/main" val="2116975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pPr>
              <a:buFont typeface="Arial" pitchFamily="34" charset="0"/>
              <a:buChar char="•"/>
            </a:pPr>
            <a:r>
              <a:rPr lang="en-US" dirty="0"/>
              <a:t>Example – delayed and missing results at Marino frustrates everyone and creates patient dissatisfaction.  The risk of missing something critical is high for many of the labs.  Specialty reference tests are the worst but all labs are impacted.  </a:t>
            </a:r>
          </a:p>
          <a:p>
            <a:pPr>
              <a:buFont typeface="Arial" pitchFamily="34" charset="0"/>
              <a:buChar char="•"/>
            </a:pPr>
            <a:endParaRPr lang="en-US" dirty="0"/>
          </a:p>
          <a:p>
            <a:pPr>
              <a:buFont typeface="Arial" pitchFamily="34" charset="0"/>
              <a:buChar char="•"/>
            </a:pPr>
            <a:r>
              <a:rPr lang="en-US" dirty="0"/>
              <a:t>Input from all levels of staff indicated that staff at every level as well as providers and patients spent time following up on specialty labs and would benefit from an improved process.   We had an inconsistent process but patient education and following up on delays were identified as the two biggest opportunities.    </a:t>
            </a:r>
          </a:p>
          <a:p>
            <a:pPr>
              <a:buFont typeface="Arial" pitchFamily="34" charset="0"/>
              <a:buChar char="•"/>
            </a:pPr>
            <a:endParaRPr lang="en-US" dirty="0"/>
          </a:p>
          <a:p>
            <a:pPr>
              <a:buFont typeface="Arial" pitchFamily="34" charset="0"/>
              <a:buChar char="•"/>
            </a:pPr>
            <a:r>
              <a:rPr lang="en-US" dirty="0"/>
              <a:t>To keep the project simple and manageable we agreed that patient education was the biggest opportunity for improvement.  The biggest barrier was delays in testing due to misinterpretation of test requirements.  We decided to focus on that and standardize tracking as part of the process.  </a:t>
            </a:r>
          </a:p>
          <a:p>
            <a:pPr>
              <a:buFont typeface="Arial" pitchFamily="34" charset="0"/>
              <a:buChar char="•"/>
            </a:pPr>
            <a:endParaRPr lang="en-US" dirty="0"/>
          </a:p>
          <a:p>
            <a:pPr>
              <a:buFont typeface="Arial" pitchFamily="34" charset="0"/>
              <a:buChar char="•"/>
            </a:pPr>
            <a:r>
              <a:rPr lang="en-US" dirty="0"/>
              <a:t>Once this was decided the AIM statement followed.  We will close the loop on 90% of our specialty lab tests within 30 business days.</a:t>
            </a:r>
          </a:p>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87F68DC3-0E15-4337-B5AC-5AECE6E57C63}" type="slidenum">
              <a:rPr lang="en-US" smtClean="0"/>
              <a:pPr/>
              <a:t>9</a:t>
            </a:fld>
            <a:endParaRPr lang="en-US"/>
          </a:p>
        </p:txBody>
      </p:sp>
    </p:spTree>
    <p:extLst>
      <p:ext uri="{BB962C8B-B14F-4D97-AF65-F5344CB8AC3E}">
        <p14:creationId xmlns:p14="http://schemas.microsoft.com/office/powerpoint/2010/main" val="4220131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pPr>
              <a:buFont typeface="Arial" pitchFamily="34" charset="0"/>
              <a:buChar char="•"/>
            </a:pPr>
            <a:r>
              <a:rPr lang="en-US" dirty="0"/>
              <a:t>Example – delayed and missing results at Marino frustrates everyone and creates patient dissatisfaction.  The risk of missing something critical is high for many of the labs.  Specialty reference tests are the worst but all labs are impacted.  </a:t>
            </a:r>
          </a:p>
          <a:p>
            <a:pPr>
              <a:buFont typeface="Arial" pitchFamily="34" charset="0"/>
              <a:buChar char="•"/>
            </a:pPr>
            <a:endParaRPr lang="en-US" dirty="0"/>
          </a:p>
          <a:p>
            <a:pPr>
              <a:buFont typeface="Arial" pitchFamily="34" charset="0"/>
              <a:buChar char="•"/>
            </a:pPr>
            <a:r>
              <a:rPr lang="en-US" dirty="0"/>
              <a:t>Input from all levels of staff indicated that staff at every level as well as providers and patients spent time following up on specialty labs and would benefit from an improved process.   We had an inconsistent process but patient education and following up on delays were identified as the two biggest opportunities.    </a:t>
            </a:r>
          </a:p>
          <a:p>
            <a:pPr>
              <a:buFont typeface="Arial" pitchFamily="34" charset="0"/>
              <a:buChar char="•"/>
            </a:pPr>
            <a:endParaRPr lang="en-US" dirty="0"/>
          </a:p>
          <a:p>
            <a:pPr>
              <a:buFont typeface="Arial" pitchFamily="34" charset="0"/>
              <a:buChar char="•"/>
            </a:pPr>
            <a:r>
              <a:rPr lang="en-US" dirty="0"/>
              <a:t>To keep the project simple and manageable we agreed that patient education was the biggest opportunity for improvement.  The biggest barrier was delays in testing due to misinterpretation of test requirements.  We decided to focus on that and standardize tracking as part of the process.  </a:t>
            </a:r>
          </a:p>
          <a:p>
            <a:pPr>
              <a:buFont typeface="Arial" pitchFamily="34" charset="0"/>
              <a:buChar char="•"/>
            </a:pPr>
            <a:endParaRPr lang="en-US" dirty="0"/>
          </a:p>
          <a:p>
            <a:pPr>
              <a:buFont typeface="Arial" pitchFamily="34" charset="0"/>
              <a:buChar char="•"/>
            </a:pPr>
            <a:r>
              <a:rPr lang="en-US" dirty="0"/>
              <a:t>Once this was decided the AIM statement followed.  We will close the loop on 90% of our specialty lab tests within 30 business days.</a:t>
            </a:r>
          </a:p>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87F68DC3-0E15-4337-B5AC-5AECE6E57C63}" type="slidenum">
              <a:rPr lang="en-US" smtClean="0"/>
              <a:pPr/>
              <a:t>10</a:t>
            </a:fld>
            <a:endParaRPr lang="en-US"/>
          </a:p>
        </p:txBody>
      </p:sp>
    </p:spTree>
    <p:extLst>
      <p:ext uri="{BB962C8B-B14F-4D97-AF65-F5344CB8AC3E}">
        <p14:creationId xmlns:p14="http://schemas.microsoft.com/office/powerpoint/2010/main" val="30572278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pPr>
              <a:buFont typeface="Arial" pitchFamily="34" charset="0"/>
              <a:buChar char="•"/>
            </a:pPr>
            <a:r>
              <a:rPr lang="en-US" dirty="0"/>
              <a:t>Example – delayed and missing results at Marino frustrates everyone and creates patient dissatisfaction.  The risk of missing something critical is high for many of the labs.  Specialty reference tests are the worst but all labs are impacted.  </a:t>
            </a:r>
          </a:p>
          <a:p>
            <a:pPr>
              <a:buFont typeface="Arial" pitchFamily="34" charset="0"/>
              <a:buChar char="•"/>
            </a:pPr>
            <a:endParaRPr lang="en-US" dirty="0"/>
          </a:p>
          <a:p>
            <a:pPr>
              <a:buFont typeface="Arial" pitchFamily="34" charset="0"/>
              <a:buChar char="•"/>
            </a:pPr>
            <a:r>
              <a:rPr lang="en-US" dirty="0"/>
              <a:t>Input from all levels of staff indicated that staff at every level as well as providers and patients spent time following up on specialty labs and would benefit from an improved process.   We had an inconsistent process but patient education and following up on delays were identified as the two biggest opportunities.    </a:t>
            </a:r>
          </a:p>
          <a:p>
            <a:pPr>
              <a:buFont typeface="Arial" pitchFamily="34" charset="0"/>
              <a:buChar char="•"/>
            </a:pPr>
            <a:endParaRPr lang="en-US" dirty="0"/>
          </a:p>
          <a:p>
            <a:pPr>
              <a:buFont typeface="Arial" pitchFamily="34" charset="0"/>
              <a:buChar char="•"/>
            </a:pPr>
            <a:r>
              <a:rPr lang="en-US" dirty="0"/>
              <a:t>To keep the project simple and manageable we agreed that patient education was the biggest opportunity for improvement.  The biggest barrier was delays in testing due to misinterpretation of test requirements.  We decided to focus on that and standardize tracking as part of the process.  </a:t>
            </a:r>
          </a:p>
          <a:p>
            <a:pPr>
              <a:buFont typeface="Arial" pitchFamily="34" charset="0"/>
              <a:buChar char="•"/>
            </a:pPr>
            <a:endParaRPr lang="en-US" dirty="0"/>
          </a:p>
          <a:p>
            <a:pPr>
              <a:buFont typeface="Arial" pitchFamily="34" charset="0"/>
              <a:buChar char="•"/>
            </a:pPr>
            <a:r>
              <a:rPr lang="en-US" dirty="0"/>
              <a:t>Once this was decided the AIM statement followed.  We will close the loop on 90% of our specialty lab tests within 30 business days.</a:t>
            </a:r>
          </a:p>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87F68DC3-0E15-4337-B5AC-5AECE6E57C63}" type="slidenum">
              <a:rPr lang="en-US" smtClean="0"/>
              <a:pPr/>
              <a:t>11</a:t>
            </a:fld>
            <a:endParaRPr lang="en-US"/>
          </a:p>
        </p:txBody>
      </p:sp>
    </p:spTree>
    <p:extLst>
      <p:ext uri="{BB962C8B-B14F-4D97-AF65-F5344CB8AC3E}">
        <p14:creationId xmlns:p14="http://schemas.microsoft.com/office/powerpoint/2010/main" val="40407959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pPr>
              <a:buFont typeface="Arial" pitchFamily="34" charset="0"/>
              <a:buChar char="•"/>
            </a:pPr>
            <a:r>
              <a:rPr lang="en-US" dirty="0"/>
              <a:t>Example – delayed and missing results at Marino frustrates everyone and creates patient dissatisfaction.  The risk of missing something critical is high for many of the labs.  Specialty reference tests are the worst but all labs are impacted.  </a:t>
            </a:r>
          </a:p>
          <a:p>
            <a:pPr>
              <a:buFont typeface="Arial" pitchFamily="34" charset="0"/>
              <a:buChar char="•"/>
            </a:pPr>
            <a:endParaRPr lang="en-US" dirty="0"/>
          </a:p>
          <a:p>
            <a:pPr>
              <a:buFont typeface="Arial" pitchFamily="34" charset="0"/>
              <a:buChar char="•"/>
            </a:pPr>
            <a:r>
              <a:rPr lang="en-US" dirty="0"/>
              <a:t>Input from all levels of staff indicated that staff at every level as well as providers and patients spent time following up on specialty labs and would benefit from an improved process.   We had an inconsistent process but patient education and following up on delays were identified as the two biggest opportunities.    </a:t>
            </a:r>
          </a:p>
          <a:p>
            <a:pPr>
              <a:buFont typeface="Arial" pitchFamily="34" charset="0"/>
              <a:buChar char="•"/>
            </a:pPr>
            <a:endParaRPr lang="en-US" dirty="0"/>
          </a:p>
          <a:p>
            <a:pPr>
              <a:buFont typeface="Arial" pitchFamily="34" charset="0"/>
              <a:buChar char="•"/>
            </a:pPr>
            <a:r>
              <a:rPr lang="en-US" dirty="0"/>
              <a:t>To keep the project simple and manageable we agreed that patient education was the biggest opportunity for improvement.  The biggest barrier was delays in testing due to misinterpretation of test requirements.  We decided to focus on that and standardize tracking as part of the process.  </a:t>
            </a:r>
          </a:p>
          <a:p>
            <a:pPr>
              <a:buFont typeface="Arial" pitchFamily="34" charset="0"/>
              <a:buChar char="•"/>
            </a:pPr>
            <a:endParaRPr lang="en-US" dirty="0"/>
          </a:p>
          <a:p>
            <a:pPr>
              <a:buFont typeface="Arial" pitchFamily="34" charset="0"/>
              <a:buChar char="•"/>
            </a:pPr>
            <a:r>
              <a:rPr lang="en-US" dirty="0"/>
              <a:t>Once this was decided the AIM statement followed.  We will close the loop on 90% of our specialty lab tests within 30 business days.</a:t>
            </a:r>
          </a:p>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87F68DC3-0E15-4337-B5AC-5AECE6E57C63}" type="slidenum">
              <a:rPr lang="en-US" smtClean="0"/>
              <a:pPr/>
              <a:t>12</a:t>
            </a:fld>
            <a:endParaRPr lang="en-US"/>
          </a:p>
        </p:txBody>
      </p:sp>
    </p:spTree>
    <p:extLst>
      <p:ext uri="{BB962C8B-B14F-4D97-AF65-F5344CB8AC3E}">
        <p14:creationId xmlns:p14="http://schemas.microsoft.com/office/powerpoint/2010/main" val="1034906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87F68DC3-0E15-4337-B5AC-5AECE6E57C63}" type="slidenum">
              <a:rPr lang="en-US" smtClean="0"/>
              <a:t>14</a:t>
            </a:fld>
            <a:endParaRPr lang="en-US"/>
          </a:p>
        </p:txBody>
      </p:sp>
      <p:sp>
        <p:nvSpPr>
          <p:cNvPr id="8" name="TextBox 9"/>
          <p:cNvSpPr txBox="1">
            <a:spLocks noChangeArrowheads="1"/>
          </p:cNvSpPr>
          <p:nvPr/>
        </p:nvSpPr>
        <p:spPr bwMode="auto">
          <a:xfrm>
            <a:off x="1371600" y="5479648"/>
            <a:ext cx="4038600" cy="457200"/>
          </a:xfrm>
          <a:prstGeom prst="rect">
            <a:avLst/>
          </a:prstGeom>
          <a:noFill/>
          <a:ln w="9525">
            <a:noFill/>
            <a:miter lim="800000"/>
            <a:headEnd/>
            <a:tailEnd/>
          </a:ln>
        </p:spPr>
        <p:txBody>
          <a:bodyPr>
            <a:spAutoFit/>
          </a:bodyPr>
          <a:lstStyle/>
          <a:p>
            <a:pPr eaLnBrk="0" hangingPunct="0"/>
            <a:r>
              <a:rPr lang="en-US" sz="2400" dirty="0"/>
              <a:t>“</a:t>
            </a:r>
            <a:r>
              <a:rPr lang="en-US" sz="2400" u="sng" dirty="0"/>
              <a:t>Some</a:t>
            </a:r>
            <a:r>
              <a:rPr lang="en-US" sz="2400" dirty="0"/>
              <a:t> is not a number.”</a:t>
            </a:r>
          </a:p>
        </p:txBody>
      </p:sp>
      <p:sp>
        <p:nvSpPr>
          <p:cNvPr id="9" name="TextBox 10"/>
          <p:cNvSpPr txBox="1">
            <a:spLocks noChangeArrowheads="1"/>
          </p:cNvSpPr>
          <p:nvPr/>
        </p:nvSpPr>
        <p:spPr bwMode="auto">
          <a:xfrm>
            <a:off x="1827213" y="6013048"/>
            <a:ext cx="3733800" cy="457200"/>
          </a:xfrm>
          <a:prstGeom prst="rect">
            <a:avLst/>
          </a:prstGeom>
          <a:noFill/>
          <a:ln w="9525">
            <a:noFill/>
            <a:miter lim="800000"/>
            <a:headEnd/>
            <a:tailEnd/>
          </a:ln>
        </p:spPr>
        <p:txBody>
          <a:bodyPr>
            <a:spAutoFit/>
          </a:bodyPr>
          <a:lstStyle/>
          <a:p>
            <a:pPr eaLnBrk="0" hangingPunct="0"/>
            <a:r>
              <a:rPr lang="en-US" sz="2400"/>
              <a:t>“</a:t>
            </a:r>
            <a:r>
              <a:rPr lang="en-US" sz="2400" u="sng"/>
              <a:t>Soon</a:t>
            </a:r>
            <a:r>
              <a:rPr lang="en-US" sz="2400"/>
              <a:t> is not a time.”</a:t>
            </a:r>
          </a:p>
        </p:txBody>
      </p:sp>
      <p:sp>
        <p:nvSpPr>
          <p:cNvPr id="10" name="TextBox 11"/>
          <p:cNvSpPr txBox="1">
            <a:spLocks noChangeArrowheads="1"/>
          </p:cNvSpPr>
          <p:nvPr/>
        </p:nvSpPr>
        <p:spPr bwMode="auto">
          <a:xfrm>
            <a:off x="2362200" y="6546448"/>
            <a:ext cx="3733800" cy="457200"/>
          </a:xfrm>
          <a:prstGeom prst="rect">
            <a:avLst/>
          </a:prstGeom>
          <a:noFill/>
          <a:ln w="9525">
            <a:noFill/>
            <a:miter lim="800000"/>
            <a:headEnd/>
            <a:tailEnd/>
          </a:ln>
        </p:spPr>
        <p:txBody>
          <a:bodyPr>
            <a:spAutoFit/>
          </a:bodyPr>
          <a:lstStyle/>
          <a:p>
            <a:pPr eaLnBrk="0" hangingPunct="0"/>
            <a:r>
              <a:rPr lang="en-US" sz="2400" dirty="0"/>
              <a:t>“</a:t>
            </a:r>
            <a:r>
              <a:rPr lang="en-US" sz="2400" u="sng" dirty="0"/>
              <a:t>Hope</a:t>
            </a:r>
            <a:r>
              <a:rPr lang="en-US" sz="2400" dirty="0"/>
              <a:t> is not a plan.”</a:t>
            </a:r>
          </a:p>
        </p:txBody>
      </p:sp>
    </p:spTree>
    <p:extLst>
      <p:ext uri="{BB962C8B-B14F-4D97-AF65-F5344CB8AC3E}">
        <p14:creationId xmlns:p14="http://schemas.microsoft.com/office/powerpoint/2010/main" val="4245703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F68DC3-0E15-4337-B5AC-5AECE6E57C63}" type="slidenum">
              <a:rPr lang="en-US" smtClean="0"/>
              <a:t>22</a:t>
            </a:fld>
            <a:endParaRPr lang="en-US"/>
          </a:p>
        </p:txBody>
      </p:sp>
    </p:spTree>
    <p:extLst>
      <p:ext uri="{BB962C8B-B14F-4D97-AF65-F5344CB8AC3E}">
        <p14:creationId xmlns:p14="http://schemas.microsoft.com/office/powerpoint/2010/main" val="21664436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F68DC3-0E15-4337-B5AC-5AECE6E57C63}" type="slidenum">
              <a:rPr lang="en-US" smtClean="0"/>
              <a:t>23</a:t>
            </a:fld>
            <a:endParaRPr lang="en-US"/>
          </a:p>
        </p:txBody>
      </p:sp>
    </p:spTree>
    <p:extLst>
      <p:ext uri="{BB962C8B-B14F-4D97-AF65-F5344CB8AC3E}">
        <p14:creationId xmlns:p14="http://schemas.microsoft.com/office/powerpoint/2010/main" val="32463861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F68DC3-0E15-4337-B5AC-5AECE6E57C63}" type="slidenum">
              <a:rPr lang="en-US" smtClean="0"/>
              <a:t>24</a:t>
            </a:fld>
            <a:endParaRPr lang="en-US"/>
          </a:p>
        </p:txBody>
      </p:sp>
    </p:spTree>
    <p:extLst>
      <p:ext uri="{BB962C8B-B14F-4D97-AF65-F5344CB8AC3E}">
        <p14:creationId xmlns:p14="http://schemas.microsoft.com/office/powerpoint/2010/main" val="22398807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F68DC3-0E15-4337-B5AC-5AECE6E57C63}" type="slidenum">
              <a:rPr lang="en-US" smtClean="0"/>
              <a:t>25</a:t>
            </a:fld>
            <a:endParaRPr lang="en-US"/>
          </a:p>
        </p:txBody>
      </p:sp>
    </p:spTree>
    <p:extLst>
      <p:ext uri="{BB962C8B-B14F-4D97-AF65-F5344CB8AC3E}">
        <p14:creationId xmlns:p14="http://schemas.microsoft.com/office/powerpoint/2010/main" val="85576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A95B1BA-C719-4621-888F-C5C7431F72DB}" type="datetime1">
              <a:rPr lang="en-US" smtClean="0"/>
              <a:t>6/21/2016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2372993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C39731-4068-4203-B372-720877592A5B}" type="datetime1">
              <a:rPr lang="en-US" smtClean="0"/>
              <a:t>6/21/2016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1562985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23CA404-E982-4531-B054-F2D0538AB437}" type="datetime1">
              <a:rPr lang="en-US" smtClean="0"/>
              <a:t>6/21/2016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83147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B6A7C9-C7D7-4788-B265-05EE76FEE3FB}" type="datetime1">
              <a:rPr lang="en-US" smtClean="0"/>
              <a:t>6/21/2016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3995986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2B75273-525B-4D6E-A502-EA689A43BA8A}" type="datetime1">
              <a:rPr lang="en-US" smtClean="0"/>
              <a:t>6/21/2016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3157000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32F6363-4FA5-4DD1-8F80-27280823F5A2}" type="datetime1">
              <a:rPr lang="en-US" smtClean="0"/>
              <a:t>6/21/2016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4100722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96F0FC-A2C9-4179-9CFD-85626BE1FB5D}" type="datetime1">
              <a:rPr lang="en-US" smtClean="0"/>
              <a:t>6/21/2016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3508050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632FEB3-EA63-4DCE-8908-D0ED6B655C3B}" type="datetime1">
              <a:rPr lang="en-US" smtClean="0"/>
              <a:t>6/21/2016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3855370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C2F879C-480A-4B33-ADDF-4E182A08645F}" type="datetime1">
              <a:rPr lang="en-US" smtClean="0"/>
              <a:t>6/21/2016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3058694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E6A88-2899-41E5-A6A1-65BA251E1387}" type="datetime1">
              <a:rPr lang="en-US" smtClean="0"/>
              <a:t>6/21/2016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3240178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868EEC-3E03-4C5B-8943-99AB0C031FAB}" type="datetime1">
              <a:rPr lang="en-US" smtClean="0"/>
              <a:t>6/21/2016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A743B7-4783-42B4-A417-17CDBD9DB73F}" type="slidenum">
              <a:rPr lang="en-US" smtClean="0"/>
              <a:t>‹#›</a:t>
            </a:fld>
            <a:endParaRPr lang="en-US"/>
          </a:p>
        </p:txBody>
      </p:sp>
    </p:spTree>
    <p:extLst>
      <p:ext uri="{BB962C8B-B14F-4D97-AF65-F5344CB8AC3E}">
        <p14:creationId xmlns:p14="http://schemas.microsoft.com/office/powerpoint/2010/main" val="26229880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6" name="Slide Number Placeholder 5"/>
          <p:cNvSpPr>
            <a:spLocks noGrp="1"/>
          </p:cNvSpPr>
          <p:nvPr>
            <p:ph type="sldNum" sz="quarter" idx="12"/>
          </p:nvPr>
        </p:nvSpPr>
        <p:spPr/>
        <p:txBody>
          <a:bodyPr/>
          <a:lstStyle>
            <a:lvl1pPr>
              <a:defRPr/>
            </a:lvl1pPr>
          </a:lstStyle>
          <a:p>
            <a:fld id="{B8D5D107-CFD6-4506-ACEE-BC41CB81913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01727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6" name="Slide Number Placeholder 5"/>
          <p:cNvSpPr>
            <a:spLocks noGrp="1"/>
          </p:cNvSpPr>
          <p:nvPr>
            <p:ph type="sldNum" sz="quarter" idx="12"/>
          </p:nvPr>
        </p:nvSpPr>
        <p:spPr/>
        <p:txBody>
          <a:bodyPr/>
          <a:lstStyle>
            <a:lvl1pPr>
              <a:defRPr/>
            </a:lvl1pPr>
          </a:lstStyle>
          <a:p>
            <a:fld id="{FE48485F-393D-4BF6-90D2-052AB1DD6BD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77752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6" name="Slide Number Placeholder 5"/>
          <p:cNvSpPr>
            <a:spLocks noGrp="1"/>
          </p:cNvSpPr>
          <p:nvPr>
            <p:ph type="sldNum" sz="quarter" idx="12"/>
          </p:nvPr>
        </p:nvSpPr>
        <p:spPr/>
        <p:txBody>
          <a:bodyPr/>
          <a:lstStyle>
            <a:lvl1pPr>
              <a:defRPr/>
            </a:lvl1pPr>
          </a:lstStyle>
          <a:p>
            <a:fld id="{A8023A5D-FFF5-4CE4-89F6-22ECF0D748E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8227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7" name="Slide Number Placeholder 6"/>
          <p:cNvSpPr>
            <a:spLocks noGrp="1"/>
          </p:cNvSpPr>
          <p:nvPr>
            <p:ph type="sldNum" sz="quarter" idx="12"/>
          </p:nvPr>
        </p:nvSpPr>
        <p:spPr/>
        <p:txBody>
          <a:bodyPr/>
          <a:lstStyle>
            <a:lvl1pPr>
              <a:defRPr/>
            </a:lvl1pPr>
          </a:lstStyle>
          <a:p>
            <a:fld id="{943C1326-3102-4DE4-A603-9A87FC98AAD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07898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8" name="Footer Placeholder 7"/>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9" name="Slide Number Placeholder 8"/>
          <p:cNvSpPr>
            <a:spLocks noGrp="1"/>
          </p:cNvSpPr>
          <p:nvPr>
            <p:ph type="sldNum" sz="quarter" idx="12"/>
          </p:nvPr>
        </p:nvSpPr>
        <p:spPr/>
        <p:txBody>
          <a:bodyPr/>
          <a:lstStyle>
            <a:lvl1pPr>
              <a:defRPr/>
            </a:lvl1pPr>
          </a:lstStyle>
          <a:p>
            <a:fld id="{F6B6CE55-22F0-4DDE-A767-38A3DA4A136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28875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4" name="Footer Placeholder 3"/>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5" name="Slide Number Placeholder 4"/>
          <p:cNvSpPr>
            <a:spLocks noGrp="1"/>
          </p:cNvSpPr>
          <p:nvPr>
            <p:ph type="sldNum" sz="quarter" idx="12"/>
          </p:nvPr>
        </p:nvSpPr>
        <p:spPr/>
        <p:txBody>
          <a:bodyPr/>
          <a:lstStyle>
            <a:lvl1pPr>
              <a:defRPr/>
            </a:lvl1pPr>
          </a:lstStyle>
          <a:p>
            <a:fld id="{554FD628-CD8E-4D3F-85E4-0962972B847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999334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3" name="Footer Placeholder 2"/>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4" name="Slide Number Placeholder 3"/>
          <p:cNvSpPr>
            <a:spLocks noGrp="1"/>
          </p:cNvSpPr>
          <p:nvPr>
            <p:ph type="sldNum" sz="quarter" idx="12"/>
          </p:nvPr>
        </p:nvSpPr>
        <p:spPr/>
        <p:txBody>
          <a:bodyPr/>
          <a:lstStyle>
            <a:lvl1pPr>
              <a:defRPr/>
            </a:lvl1pPr>
          </a:lstStyle>
          <a:p>
            <a:fld id="{5C43D023-3A79-45D7-92F4-4AC77C46C56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15659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7" name="Slide Number Placeholder 6"/>
          <p:cNvSpPr>
            <a:spLocks noGrp="1"/>
          </p:cNvSpPr>
          <p:nvPr>
            <p:ph type="sldNum" sz="quarter" idx="12"/>
          </p:nvPr>
        </p:nvSpPr>
        <p:spPr/>
        <p:txBody>
          <a:bodyPr/>
          <a:lstStyle>
            <a:lvl1pPr>
              <a:defRPr/>
            </a:lvl1pPr>
          </a:lstStyle>
          <a:p>
            <a:fld id="{D8BA9B8C-A1F9-4276-A575-080CD8B87B4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66570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7" name="Slide Number Placeholder 6"/>
          <p:cNvSpPr>
            <a:spLocks noGrp="1"/>
          </p:cNvSpPr>
          <p:nvPr>
            <p:ph type="sldNum" sz="quarter" idx="12"/>
          </p:nvPr>
        </p:nvSpPr>
        <p:spPr/>
        <p:txBody>
          <a:bodyPr/>
          <a:lstStyle>
            <a:lvl1pPr>
              <a:defRPr/>
            </a:lvl1pPr>
          </a:lstStyle>
          <a:p>
            <a:fld id="{E30C9CEC-A1DB-42BA-8BE2-750E3AD5392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2403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6" name="Slide Number Placeholder 5"/>
          <p:cNvSpPr>
            <a:spLocks noGrp="1"/>
          </p:cNvSpPr>
          <p:nvPr>
            <p:ph type="sldNum" sz="quarter" idx="12"/>
          </p:nvPr>
        </p:nvSpPr>
        <p:spPr/>
        <p:txBody>
          <a:bodyPr/>
          <a:lstStyle>
            <a:lvl1pPr>
              <a:defRPr/>
            </a:lvl1pPr>
          </a:lstStyle>
          <a:p>
            <a:fld id="{419A21BA-1AB9-490D-B159-AC0096580D8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0710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2387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238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defTabSz="914400" eaLnBrk="0" fontAlgn="base" hangingPunct="0">
              <a:spcBef>
                <a:spcPct val="0"/>
              </a:spcBef>
              <a:spcAft>
                <a:spcPct val="0"/>
              </a:spcAft>
            </a:pPr>
            <a:endParaRPr lang="en-US" altLang="en-US" sz="2400">
              <a:solidFill>
                <a:srgbClr val="000000"/>
              </a:solidFill>
              <a:cs typeface="Arial" charset="0"/>
            </a:endParaRPr>
          </a:p>
        </p:txBody>
      </p:sp>
      <p:sp>
        <p:nvSpPr>
          <p:cNvPr id="6" name="Slide Number Placeholder 5"/>
          <p:cNvSpPr>
            <a:spLocks noGrp="1"/>
          </p:cNvSpPr>
          <p:nvPr>
            <p:ph type="sldNum" sz="quarter" idx="12"/>
          </p:nvPr>
        </p:nvSpPr>
        <p:spPr/>
        <p:txBody>
          <a:bodyPr/>
          <a:lstStyle>
            <a:lvl1pPr>
              <a:defRPr/>
            </a:lvl1pPr>
          </a:lstStyle>
          <a:p>
            <a:fld id="{3A633B3D-0F9D-411E-B30E-07F132F5B04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1448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B229C8-CDCB-49F6-B1E5-7FF4443FD87B}" type="datetime1">
              <a:rPr lang="en-US" smtClean="0"/>
              <a:t>6/21/2016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A743B7-4783-42B4-A417-17CDBD9DB73F}" type="slidenum">
              <a:rPr lang="en-US" smtClean="0"/>
              <a:t>‹#›</a:t>
            </a:fld>
            <a:endParaRPr lang="en-US"/>
          </a:p>
        </p:txBody>
      </p:sp>
    </p:spTree>
    <p:extLst>
      <p:ext uri="{BB962C8B-B14F-4D97-AF65-F5344CB8AC3E}">
        <p14:creationId xmlns:p14="http://schemas.microsoft.com/office/powerpoint/2010/main" val="11445568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315" name="Rectangle 3"/>
          <p:cNvSpPr>
            <a:spLocks noGrp="1" noChangeArrowheads="1"/>
          </p:cNvSpPr>
          <p:nvPr>
            <p:ph type="body" idx="1"/>
          </p:nvPr>
        </p:nvSpPr>
        <p:spPr bwMode="auto">
          <a:xfrm>
            <a:off x="685800" y="1981200"/>
            <a:ext cx="7772400" cy="386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18" name="Rectangle 6"/>
          <p:cNvSpPr>
            <a:spLocks noGrp="1" noChangeArrowheads="1"/>
          </p:cNvSpPr>
          <p:nvPr>
            <p:ph type="sldNum" sz="quarter" idx="4"/>
          </p:nvPr>
        </p:nvSpPr>
        <p:spPr bwMode="auto">
          <a:xfrm>
            <a:off x="4038600" y="63574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defTabSz="914400" eaLnBrk="0" fontAlgn="base" hangingPunct="0">
              <a:spcBef>
                <a:spcPct val="0"/>
              </a:spcBef>
              <a:spcAft>
                <a:spcPct val="0"/>
              </a:spcAft>
            </a:pPr>
            <a:fld id="{C41AC441-1C5B-4780-8A3D-9335E012FECA}" type="slidenum">
              <a:rPr lang="en-US" altLang="en-US" smtClean="0">
                <a:solidFill>
                  <a:srgbClr val="000000"/>
                </a:solidFill>
                <a:cs typeface="Arial" charset="0"/>
              </a:rPr>
              <a:pPr defTabSz="914400" eaLnBrk="0" fontAlgn="base" hangingPunct="0">
                <a:spcBef>
                  <a:spcPct val="0"/>
                </a:spcBef>
                <a:spcAft>
                  <a:spcPct val="0"/>
                </a:spcAft>
              </a:pPr>
              <a:t>‹#›</a:t>
            </a:fld>
            <a:endParaRPr lang="en-US" altLang="en-US">
              <a:solidFill>
                <a:srgbClr val="000000"/>
              </a:solidFill>
              <a:cs typeface="Arial" charset="0"/>
            </a:endParaRPr>
          </a:p>
        </p:txBody>
      </p:sp>
      <p:sp>
        <p:nvSpPr>
          <p:cNvPr id="13319" name="Line 7"/>
          <p:cNvSpPr>
            <a:spLocks noChangeShapeType="1"/>
          </p:cNvSpPr>
          <p:nvPr/>
        </p:nvSpPr>
        <p:spPr bwMode="auto">
          <a:xfrm>
            <a:off x="685800" y="1752600"/>
            <a:ext cx="7772400" cy="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en-US" sz="2400">
              <a:solidFill>
                <a:srgbClr val="000000"/>
              </a:solidFill>
              <a:cs typeface="Arial" charset="0"/>
            </a:endParaRPr>
          </a:p>
        </p:txBody>
      </p:sp>
      <p:pic>
        <p:nvPicPr>
          <p:cNvPr id="13322" name="Picture 5" descr="Mass Coalition logo.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4801" y="6085400"/>
            <a:ext cx="3047999" cy="5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p:nvPr/>
        </p:nvPicPr>
        <p:blipFill>
          <a:blip r:embed="rId14" cstate="print">
            <a:extLst>
              <a:ext uri="{28A0092B-C50C-407E-A947-70E740481C1C}">
                <a14:useLocalDpi xmlns:a14="http://schemas.microsoft.com/office/drawing/2010/main" val="0"/>
              </a:ext>
            </a:extLst>
          </a:blip>
          <a:stretch>
            <a:fillRect/>
          </a:stretch>
        </p:blipFill>
        <p:spPr>
          <a:xfrm>
            <a:off x="6019800" y="5928711"/>
            <a:ext cx="2971800" cy="879940"/>
          </a:xfrm>
          <a:prstGeom prst="rect">
            <a:avLst/>
          </a:prstGeom>
        </p:spPr>
      </p:pic>
    </p:spTree>
    <p:extLst>
      <p:ext uri="{BB962C8B-B14F-4D97-AF65-F5344CB8AC3E}">
        <p14:creationId xmlns:p14="http://schemas.microsoft.com/office/powerpoint/2010/main" val="122215997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lr>
          <a:srgbClr val="FF0000"/>
        </a:buClr>
        <a:buSzPct val="50000"/>
        <a:buFont typeface="Monotype Sorts"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FF0000"/>
        </a:buClr>
        <a:buSzPct val="50000"/>
        <a:buFont typeface="Monotype Sorts" pitchFamily="2" charset="2"/>
        <a:buChar char="¡"/>
        <a:defRPr sz="2800">
          <a:solidFill>
            <a:schemeClr val="tx1"/>
          </a:solidFill>
          <a:latin typeface="+mn-lt"/>
        </a:defRPr>
      </a:lvl2pPr>
      <a:lvl3pPr marL="1143000" indent="-228600" algn="l" rtl="0" eaLnBrk="1" fontAlgn="base" hangingPunct="1">
        <a:spcBef>
          <a:spcPct val="20000"/>
        </a:spcBef>
        <a:spcAft>
          <a:spcPct val="0"/>
        </a:spcAft>
        <a:buClr>
          <a:srgbClr val="FF0000"/>
        </a:buClr>
        <a:buSzPct val="50000"/>
        <a:buFont typeface="Monotype Sorts" pitchFamily="2" charset="2"/>
        <a:buChar char="¡"/>
        <a:defRPr sz="2400">
          <a:solidFill>
            <a:schemeClr val="tx1"/>
          </a:solidFill>
          <a:latin typeface="+mn-lt"/>
        </a:defRPr>
      </a:lvl3pPr>
      <a:lvl4pPr marL="16002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4pPr>
      <a:lvl5pPr marL="20574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5pPr>
      <a:lvl6pPr marL="25146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ted.com/talks/tom_wujec_got_a_wicked_problem_first_tell_me_how_you_make_toast#t-37362" TargetMode="External"/><Relationship Id="rId2" Type="http://schemas.openxmlformats.org/officeDocument/2006/relationships/hyperlink" Target="https://www.ted.com/talks/ernesto_sirolli_want_to_help_someone_shut_up_and_listen" TargetMode="External"/><Relationship Id="rId1" Type="http://schemas.openxmlformats.org/officeDocument/2006/relationships/slideLayout" Target="../slideLayouts/slideLayout2.xml"/><Relationship Id="rId6" Type="http://schemas.openxmlformats.org/officeDocument/2006/relationships/hyperlink" Target="https://www.youtube.com/watch?v=yfcE_Q-IRFg" TargetMode="External"/><Relationship Id="rId5" Type="http://schemas.openxmlformats.org/officeDocument/2006/relationships/hyperlink" Target="https://www.ted.com/talks/astro_teller_the_unexpected_benefit_of_celebrating_failure" TargetMode="External"/><Relationship Id="rId4" Type="http://schemas.openxmlformats.org/officeDocument/2006/relationships/hyperlink" Target="https://www.youtube.com/watch?v=I7m-iAX3PO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2377" y="2569695"/>
            <a:ext cx="8265458" cy="1470025"/>
          </a:xfrm>
        </p:spPr>
        <p:txBody>
          <a:bodyPr>
            <a:noAutofit/>
          </a:bodyPr>
          <a:lstStyle/>
          <a:p>
            <a:r>
              <a:rPr lang="en-US" sz="4000" b="1" dirty="0"/>
              <a:t>MA-PIP</a:t>
            </a:r>
            <a:br>
              <a:rPr lang="en-US" sz="4000" b="1" dirty="0"/>
            </a:br>
            <a:r>
              <a:rPr lang="en-US" sz="4000" b="1" dirty="0"/>
              <a:t>Patient Safety </a:t>
            </a:r>
            <a:br>
              <a:rPr lang="en-US" sz="4000" b="1" dirty="0"/>
            </a:br>
            <a:r>
              <a:rPr lang="en-US" sz="4000" b="1" dirty="0"/>
              <a:t>&amp; </a:t>
            </a:r>
            <a:br>
              <a:rPr lang="en-US" sz="4000" b="1" dirty="0"/>
            </a:br>
            <a:r>
              <a:rPr lang="en-US" sz="4000" b="1" dirty="0"/>
              <a:t>Model for Improvement</a:t>
            </a:r>
            <a:br>
              <a:rPr lang="en-US" sz="4000" b="1" dirty="0"/>
            </a:br>
            <a:r>
              <a:rPr lang="en-US" sz="4000" b="1" dirty="0"/>
              <a:t>Check List</a:t>
            </a:r>
            <a:endParaRPr lang="en-US" sz="4000" dirty="0"/>
          </a:p>
        </p:txBody>
      </p:sp>
      <p:sp>
        <p:nvSpPr>
          <p:cNvPr id="3" name="Subtitle 2"/>
          <p:cNvSpPr>
            <a:spLocks noGrp="1"/>
          </p:cNvSpPr>
          <p:nvPr>
            <p:ph type="subTitle" idx="1"/>
          </p:nvPr>
        </p:nvSpPr>
        <p:spPr>
          <a:xfrm>
            <a:off x="1380564" y="5105400"/>
            <a:ext cx="6400800" cy="1752600"/>
          </a:xfrm>
        </p:spPr>
        <p:txBody>
          <a:bodyPr>
            <a:normAutofit/>
          </a:bodyPr>
          <a:lstStyle/>
          <a:p>
            <a:r>
              <a:rPr lang="en-US" sz="2200" b="1" dirty="0"/>
              <a:t>June 10, 2016</a:t>
            </a:r>
          </a:p>
          <a:p>
            <a:r>
              <a:rPr lang="en-US" sz="2200" b="1" dirty="0"/>
              <a:t>Judy Ling</a:t>
            </a:r>
          </a:p>
        </p:txBody>
      </p:sp>
      <p:sp>
        <p:nvSpPr>
          <p:cNvPr id="4" name="Slide Number Placeholder 3"/>
          <p:cNvSpPr>
            <a:spLocks noGrp="1"/>
          </p:cNvSpPr>
          <p:nvPr>
            <p:ph type="sldNum" sz="quarter" idx="12"/>
          </p:nvPr>
        </p:nvSpPr>
        <p:spPr/>
        <p:txBody>
          <a:bodyPr/>
          <a:lstStyle/>
          <a:p>
            <a:fld id="{70A743B7-4783-42B4-A417-17CDBD9DB73F}" type="slidenum">
              <a:rPr lang="en-US" smtClean="0">
                <a:solidFill>
                  <a:srgbClr val="000000"/>
                </a:solidFill>
              </a:rPr>
              <a:pPr/>
              <a:t>1</a:t>
            </a:fld>
            <a:endParaRPr lang="en-US" dirty="0">
              <a:solidFill>
                <a:srgbClr val="000000"/>
              </a:solidFill>
            </a:endParaRPr>
          </a:p>
        </p:txBody>
      </p:sp>
    </p:spTree>
    <p:extLst>
      <p:ext uri="{BB962C8B-B14F-4D97-AF65-F5344CB8AC3E}">
        <p14:creationId xmlns:p14="http://schemas.microsoft.com/office/powerpoint/2010/main" val="6128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0A743B7-4783-42B4-A417-17CDBD9DB73F}" type="slidenum">
              <a:rPr lang="en-US" smtClean="0">
                <a:solidFill>
                  <a:srgbClr val="000000"/>
                </a:solidFill>
              </a:rPr>
              <a:pPr/>
              <a:t>2</a:t>
            </a:fld>
            <a:endParaRPr lang="en-US">
              <a:solidFill>
                <a:srgbClr val="000000"/>
              </a:solidFill>
            </a:endParaRPr>
          </a:p>
        </p:txBody>
      </p:sp>
      <p:sp>
        <p:nvSpPr>
          <p:cNvPr id="5" name="Title 4"/>
          <p:cNvSpPr>
            <a:spLocks noGrp="1"/>
          </p:cNvSpPr>
          <p:nvPr>
            <p:ph type="title" idx="4294967295"/>
          </p:nvPr>
        </p:nvSpPr>
        <p:spPr>
          <a:xfrm>
            <a:off x="0" y="149225"/>
            <a:ext cx="7886700" cy="1236663"/>
          </a:xfrm>
        </p:spPr>
        <p:txBody>
          <a:bodyPr>
            <a:normAutofit/>
          </a:bodyPr>
          <a:lstStyle/>
          <a:p>
            <a:pPr algn="ctr"/>
            <a:r>
              <a:rPr lang="en-US" b="1" u="sng" dirty="0"/>
              <a:t>Content</a:t>
            </a:r>
            <a:endParaRPr lang="en-US" sz="2200" b="1" i="1" u="sng" dirty="0">
              <a:solidFill>
                <a:srgbClr val="00B050"/>
              </a:solidFill>
              <a:latin typeface="+mn-lt"/>
            </a:endParaRPr>
          </a:p>
        </p:txBody>
      </p:sp>
      <p:sp>
        <p:nvSpPr>
          <p:cNvPr id="2" name="TextBox 1"/>
          <p:cNvSpPr txBox="1"/>
          <p:nvPr/>
        </p:nvSpPr>
        <p:spPr>
          <a:xfrm>
            <a:off x="628650" y="1808799"/>
            <a:ext cx="8304335" cy="2062103"/>
          </a:xfrm>
          <a:prstGeom prst="rect">
            <a:avLst/>
          </a:prstGeom>
          <a:noFill/>
        </p:spPr>
        <p:txBody>
          <a:bodyPr wrap="square" rtlCol="0">
            <a:spAutoFit/>
          </a:bodyPr>
          <a:lstStyle/>
          <a:p>
            <a:pPr marL="457200" indent="-457200">
              <a:buClr>
                <a:srgbClr val="FF0000"/>
              </a:buClr>
              <a:buFont typeface="Wingdings" panose="05000000000000000000" pitchFamily="2" charset="2"/>
              <a:buChar char="§"/>
            </a:pPr>
            <a:r>
              <a:rPr lang="en-US" sz="3200" dirty="0">
                <a:solidFill>
                  <a:srgbClr val="000000"/>
                </a:solidFill>
              </a:rPr>
              <a:t>Patient Safety							slides 3 - 4                                              </a:t>
            </a:r>
          </a:p>
          <a:p>
            <a:pPr marL="457200" indent="-457200">
              <a:buClr>
                <a:srgbClr val="FF0000"/>
              </a:buClr>
              <a:buFont typeface="Wingdings" panose="05000000000000000000" pitchFamily="2" charset="2"/>
              <a:buChar char="§"/>
            </a:pPr>
            <a:r>
              <a:rPr lang="en-US" sz="3200" dirty="0">
                <a:solidFill>
                  <a:srgbClr val="000000"/>
                </a:solidFill>
              </a:rPr>
              <a:t>Model for Improvement			slide 5</a:t>
            </a:r>
          </a:p>
          <a:p>
            <a:pPr marL="457200" indent="-457200">
              <a:buClr>
                <a:srgbClr val="FF0000"/>
              </a:buClr>
              <a:buFont typeface="Wingdings" panose="05000000000000000000" pitchFamily="2" charset="2"/>
              <a:buChar char="§"/>
            </a:pPr>
            <a:r>
              <a:rPr lang="en-US" sz="3200" dirty="0">
                <a:solidFill>
                  <a:srgbClr val="000000"/>
                </a:solidFill>
              </a:rPr>
              <a:t>PI Check List							slides 6 – 10</a:t>
            </a:r>
          </a:p>
          <a:p>
            <a:pPr marL="457200" indent="-457200">
              <a:buClr>
                <a:srgbClr val="FF0000"/>
              </a:buClr>
              <a:buFont typeface="Wingdings" panose="05000000000000000000" pitchFamily="2" charset="2"/>
              <a:buChar char="§"/>
            </a:pPr>
            <a:r>
              <a:rPr lang="en-US" sz="3200" dirty="0">
                <a:solidFill>
                  <a:srgbClr val="000000"/>
                </a:solidFill>
              </a:rPr>
              <a:t>Appendix</a:t>
            </a:r>
          </a:p>
        </p:txBody>
      </p:sp>
    </p:spTree>
    <p:extLst>
      <p:ext uri="{BB962C8B-B14F-4D97-AF65-F5344CB8AC3E}">
        <p14:creationId xmlns:p14="http://schemas.microsoft.com/office/powerpoint/2010/main" val="457753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0A743B7-4783-42B4-A417-17CDBD9DB73F}" type="slidenum">
              <a:rPr lang="en-US" smtClean="0">
                <a:solidFill>
                  <a:srgbClr val="000000"/>
                </a:solidFill>
              </a:rPr>
              <a:pPr/>
              <a:t>3</a:t>
            </a:fld>
            <a:endParaRPr lang="en-US">
              <a:solidFill>
                <a:srgbClr val="000000"/>
              </a:solidFill>
            </a:endParaRPr>
          </a:p>
        </p:txBody>
      </p:sp>
      <p:sp>
        <p:nvSpPr>
          <p:cNvPr id="2" name="Title 1"/>
          <p:cNvSpPr>
            <a:spLocks noGrp="1"/>
          </p:cNvSpPr>
          <p:nvPr>
            <p:ph type="title" idx="4294967295"/>
          </p:nvPr>
        </p:nvSpPr>
        <p:spPr>
          <a:xfrm>
            <a:off x="0" y="365125"/>
            <a:ext cx="7886700" cy="1325563"/>
          </a:xfrm>
        </p:spPr>
        <p:txBody>
          <a:bodyPr>
            <a:normAutofit fontScale="90000"/>
          </a:bodyPr>
          <a:lstStyle/>
          <a:p>
            <a:r>
              <a:rPr lang="en-US" b="1" dirty="0"/>
              <a:t/>
            </a:r>
            <a:br>
              <a:rPr lang="en-US" b="1" dirty="0"/>
            </a:br>
            <a:r>
              <a:rPr lang="en-US" sz="4900" b="1" dirty="0"/>
              <a:t>Science of Patient Safety</a:t>
            </a:r>
            <a:r>
              <a:rPr lang="en-US" b="1" dirty="0"/>
              <a:t/>
            </a:r>
            <a:br>
              <a:rPr lang="en-US" b="1" dirty="0"/>
            </a:br>
            <a:endParaRPr lang="en-US" b="1" dirty="0"/>
          </a:p>
        </p:txBody>
      </p:sp>
      <p:sp>
        <p:nvSpPr>
          <p:cNvPr id="3" name="Content Placeholder 2"/>
          <p:cNvSpPr>
            <a:spLocks noGrp="1"/>
          </p:cNvSpPr>
          <p:nvPr>
            <p:ph idx="4294967295"/>
          </p:nvPr>
        </p:nvSpPr>
        <p:spPr>
          <a:xfrm>
            <a:off x="0" y="2133600"/>
            <a:ext cx="5486400" cy="4419600"/>
          </a:xfrm>
        </p:spPr>
        <p:txBody>
          <a:bodyPr/>
          <a:lstStyle/>
          <a:p>
            <a:pPr>
              <a:buFont typeface="Wingdings" panose="05000000000000000000" pitchFamily="2" charset="2"/>
              <a:buChar char="§"/>
            </a:pPr>
            <a:r>
              <a:rPr lang="en-US" sz="2400" dirty="0"/>
              <a:t>Systems thinking </a:t>
            </a:r>
          </a:p>
          <a:p>
            <a:pPr lvl="1">
              <a:buFont typeface="Wingdings" panose="05000000000000000000" pitchFamily="2" charset="2"/>
              <a:buChar char="§"/>
            </a:pPr>
            <a:r>
              <a:rPr lang="en-US" sz="2400" dirty="0"/>
              <a:t>Most problems do not result from individual workers; but from the design of work processes/system</a:t>
            </a:r>
          </a:p>
          <a:p>
            <a:pPr>
              <a:buFont typeface="Wingdings" panose="05000000000000000000" pitchFamily="2" charset="2"/>
              <a:buChar char="§"/>
            </a:pPr>
            <a:r>
              <a:rPr lang="en-US" sz="2400" dirty="0"/>
              <a:t>Safety culture</a:t>
            </a:r>
          </a:p>
          <a:p>
            <a:pPr lvl="1">
              <a:buFont typeface="Wingdings" panose="05000000000000000000" pitchFamily="2" charset="2"/>
              <a:buChar char="§"/>
            </a:pPr>
            <a:r>
              <a:rPr lang="en-US" sz="2400" dirty="0"/>
              <a:t>Leadership &amp; values</a:t>
            </a:r>
          </a:p>
          <a:p>
            <a:pPr lvl="1">
              <a:buFont typeface="Wingdings" panose="05000000000000000000" pitchFamily="2" charset="2"/>
              <a:buChar char="§"/>
            </a:pPr>
            <a:r>
              <a:rPr lang="en-US" sz="2400" dirty="0"/>
              <a:t>Teamwork &amp; communication</a:t>
            </a:r>
          </a:p>
          <a:p>
            <a:pPr lvl="1">
              <a:buFont typeface="Wingdings" panose="05000000000000000000" pitchFamily="2" charset="2"/>
              <a:buChar char="§"/>
            </a:pPr>
            <a:r>
              <a:rPr lang="en-US" sz="2400" dirty="0"/>
              <a:t>Trust, psychological safety</a:t>
            </a:r>
          </a:p>
        </p:txBody>
      </p:sp>
      <p:sp>
        <p:nvSpPr>
          <p:cNvPr id="7" name="TextBox 6"/>
          <p:cNvSpPr txBox="1"/>
          <p:nvPr/>
        </p:nvSpPr>
        <p:spPr>
          <a:xfrm>
            <a:off x="5951621" y="3124200"/>
            <a:ext cx="2590800" cy="2677656"/>
          </a:xfrm>
          <a:prstGeom prst="rect">
            <a:avLst/>
          </a:prstGeom>
          <a:noFill/>
          <a:ln>
            <a:solidFill>
              <a:srgbClr val="FF0000"/>
            </a:solidFill>
          </a:ln>
        </p:spPr>
        <p:txBody>
          <a:bodyPr wrap="square" rtlCol="0">
            <a:spAutoFit/>
          </a:bodyPr>
          <a:lstStyle/>
          <a:p>
            <a:pPr algn="ctr">
              <a:spcBef>
                <a:spcPct val="30000"/>
              </a:spcBef>
              <a:defRPr/>
            </a:pPr>
            <a:r>
              <a:rPr lang="en-US" dirty="0">
                <a:solidFill>
                  <a:srgbClr val="000000"/>
                </a:solidFill>
              </a:rPr>
              <a:t>What if you started your staff meetings with the question: </a:t>
            </a:r>
            <a:r>
              <a:rPr lang="en-US" i="1" dirty="0">
                <a:solidFill>
                  <a:srgbClr val="000000"/>
                </a:solidFill>
              </a:rPr>
              <a:t>“Do you have any patient safety concerns </a:t>
            </a:r>
            <a:r>
              <a:rPr lang="en-US" i="1">
                <a:solidFill>
                  <a:srgbClr val="000000"/>
                </a:solidFill>
              </a:rPr>
              <a:t>we should </a:t>
            </a:r>
            <a:r>
              <a:rPr lang="en-US" i="1" dirty="0">
                <a:solidFill>
                  <a:srgbClr val="000000"/>
                </a:solidFill>
              </a:rPr>
              <a:t>talk about?”</a:t>
            </a:r>
          </a:p>
        </p:txBody>
      </p:sp>
      <p:cxnSp>
        <p:nvCxnSpPr>
          <p:cNvPr id="9" name="Straight Arrow Connector 8"/>
          <p:cNvCxnSpPr/>
          <p:nvPr/>
        </p:nvCxnSpPr>
        <p:spPr bwMode="auto">
          <a:xfrm flipV="1">
            <a:off x="4038600" y="3733800"/>
            <a:ext cx="1905000" cy="990600"/>
          </a:xfrm>
          <a:prstGeom prst="straightConnector1">
            <a:avLst/>
          </a:prstGeom>
          <a:ln>
            <a:headEnd type="none" w="med" len="med"/>
            <a:tailEnd type="triangle"/>
          </a:ln>
          <a:extLst/>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181167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0A743B7-4783-42B4-A417-17CDBD9DB73F}" type="slidenum">
              <a:rPr lang="en-US" smtClean="0">
                <a:solidFill>
                  <a:srgbClr val="000000"/>
                </a:solidFill>
              </a:rPr>
              <a:pPr/>
              <a:t>4</a:t>
            </a:fld>
            <a:endParaRPr lang="en-US">
              <a:solidFill>
                <a:srgbClr val="000000"/>
              </a:solidFill>
            </a:endParaRPr>
          </a:p>
        </p:txBody>
      </p:sp>
      <p:sp>
        <p:nvSpPr>
          <p:cNvPr id="67586" name="Rectangle 2"/>
          <p:cNvSpPr>
            <a:spLocks noGrp="1" noChangeArrowheads="1"/>
          </p:cNvSpPr>
          <p:nvPr>
            <p:ph type="title" idx="4294967295"/>
          </p:nvPr>
        </p:nvSpPr>
        <p:spPr>
          <a:xfrm>
            <a:off x="0" y="365125"/>
            <a:ext cx="7886700" cy="1325563"/>
          </a:xfrm>
        </p:spPr>
        <p:txBody>
          <a:bodyPr/>
          <a:lstStyle/>
          <a:p>
            <a:r>
              <a:rPr lang="en-US" b="1" dirty="0"/>
              <a:t>Strategies for Patient Safety</a:t>
            </a:r>
            <a:endParaRPr lang="en-US" altLang="en-US" b="1" dirty="0"/>
          </a:p>
        </p:txBody>
      </p:sp>
      <p:sp>
        <p:nvSpPr>
          <p:cNvPr id="67587" name="Rectangle 3"/>
          <p:cNvSpPr>
            <a:spLocks noGrp="1" noChangeArrowheads="1"/>
          </p:cNvSpPr>
          <p:nvPr>
            <p:ph type="body" idx="4294967295"/>
          </p:nvPr>
        </p:nvSpPr>
        <p:spPr>
          <a:xfrm>
            <a:off x="0" y="1828800"/>
            <a:ext cx="8458200" cy="3962400"/>
          </a:xfrm>
        </p:spPr>
        <p:txBody>
          <a:bodyPr/>
          <a:lstStyle/>
          <a:p>
            <a:pPr marL="0" indent="0">
              <a:buNone/>
            </a:pPr>
            <a:r>
              <a:rPr lang="en-US" sz="2000" b="1" dirty="0">
                <a:solidFill>
                  <a:srgbClr val="FF0000"/>
                </a:solidFill>
              </a:rPr>
              <a:t>Goal:   </a:t>
            </a:r>
            <a:r>
              <a:rPr lang="en-US" sz="2000" dirty="0"/>
              <a:t>Nothing in the process of care (or omitted during care) contributes to harm to the patient</a:t>
            </a:r>
          </a:p>
          <a:p>
            <a:pPr lvl="1">
              <a:buSzPct val="75000"/>
              <a:buFont typeface="Wingdings" panose="05000000000000000000" pitchFamily="2" charset="2"/>
              <a:buChar char="§"/>
            </a:pPr>
            <a:r>
              <a:rPr lang="en-US" sz="2000" dirty="0"/>
              <a:t>“Safety Eyes”  - looking at daily work for safety problems</a:t>
            </a:r>
          </a:p>
          <a:p>
            <a:pPr lvl="1">
              <a:buSzPct val="75000"/>
              <a:buFont typeface="Wingdings" panose="05000000000000000000" pitchFamily="2" charset="2"/>
              <a:buChar char="§"/>
            </a:pPr>
            <a:r>
              <a:rPr lang="en-US" sz="2000" dirty="0"/>
              <a:t>Starting meetings/huddles with a question about safety concerns – </a:t>
            </a:r>
          </a:p>
          <a:p>
            <a:pPr lvl="2">
              <a:buSzPct val="75000"/>
              <a:buFont typeface="Wingdings" panose="05000000000000000000" pitchFamily="2" charset="2"/>
              <a:buChar char="§"/>
            </a:pPr>
            <a:r>
              <a:rPr lang="en-US" sz="2000" dirty="0"/>
              <a:t>“What keeps you up at night?” </a:t>
            </a:r>
          </a:p>
          <a:p>
            <a:pPr lvl="2">
              <a:buSzPct val="75000"/>
              <a:buFont typeface="Wingdings" panose="05000000000000000000" pitchFamily="2" charset="2"/>
              <a:buChar char="§"/>
            </a:pPr>
            <a:r>
              <a:rPr lang="en-US" sz="2000" dirty="0"/>
              <a:t>“What have you seen that you worry could harm a patient?”</a:t>
            </a:r>
          </a:p>
          <a:p>
            <a:pPr lvl="1">
              <a:buSzPct val="75000"/>
              <a:buFont typeface="Wingdings" panose="05000000000000000000" pitchFamily="2" charset="2"/>
              <a:buChar char="§"/>
            </a:pPr>
            <a:r>
              <a:rPr lang="en-US" sz="2000" dirty="0"/>
              <a:t>Asking patients for their ideas/worries</a:t>
            </a:r>
          </a:p>
          <a:p>
            <a:pPr lvl="1">
              <a:buSzPct val="75000"/>
              <a:buFont typeface="Wingdings" panose="05000000000000000000" pitchFamily="2" charset="2"/>
              <a:buChar char="§"/>
            </a:pPr>
            <a:r>
              <a:rPr lang="en-US" sz="2000" dirty="0"/>
              <a:t>Keeping a “Glitch List”  - processes that need improvement</a:t>
            </a:r>
          </a:p>
          <a:p>
            <a:pPr lvl="1">
              <a:buSzPct val="75000"/>
              <a:buFont typeface="Wingdings" panose="05000000000000000000" pitchFamily="2" charset="2"/>
              <a:buChar char="§"/>
            </a:pPr>
            <a:r>
              <a:rPr lang="en-US" sz="2000" dirty="0"/>
              <a:t>Using the Model for improvement and Plan-Do-Study-Act cycles for continuous improvement</a:t>
            </a:r>
          </a:p>
          <a:p>
            <a:pPr marL="0" indent="0">
              <a:buNone/>
            </a:pPr>
            <a:r>
              <a:rPr lang="en-US" sz="2000" b="1" dirty="0">
                <a:solidFill>
                  <a:srgbClr val="FF0000"/>
                </a:solidFill>
              </a:rPr>
              <a:t>Test:   </a:t>
            </a:r>
            <a:r>
              <a:rPr lang="en-US" sz="2000" dirty="0"/>
              <a:t>Have we improved the process so the patient is safe yet?</a:t>
            </a:r>
          </a:p>
          <a:p>
            <a:pPr>
              <a:buSzTx/>
              <a:buFont typeface="Wingdings" pitchFamily="2" charset="2"/>
              <a:buChar char="§"/>
            </a:pPr>
            <a:endParaRPr lang="en-US" altLang="en-US" dirty="0"/>
          </a:p>
        </p:txBody>
      </p:sp>
    </p:spTree>
    <p:extLst>
      <p:ext uri="{BB962C8B-B14F-4D97-AF65-F5344CB8AC3E}">
        <p14:creationId xmlns:p14="http://schemas.microsoft.com/office/powerpoint/2010/main" val="199307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
            </a:r>
            <a:br>
              <a:rPr lang="en-US" b="1" dirty="0"/>
            </a:br>
            <a:r>
              <a:rPr lang="en-US" sz="4900" b="1" dirty="0"/>
              <a:t>Science of Patient Safety</a:t>
            </a:r>
            <a:r>
              <a:rPr lang="en-US" b="1" dirty="0"/>
              <a:t/>
            </a:r>
            <a:br>
              <a:rPr lang="en-US" b="1" dirty="0"/>
            </a:br>
            <a:endParaRPr lang="en-US" b="1" dirty="0"/>
          </a:p>
        </p:txBody>
      </p:sp>
      <p:sp>
        <p:nvSpPr>
          <p:cNvPr id="4" name="Slide Number Placeholder 3"/>
          <p:cNvSpPr>
            <a:spLocks noGrp="1"/>
          </p:cNvSpPr>
          <p:nvPr>
            <p:ph type="sldNum" sz="quarter" idx="12"/>
          </p:nvPr>
        </p:nvSpPr>
        <p:spPr/>
        <p:txBody>
          <a:bodyPr/>
          <a:lstStyle/>
          <a:p>
            <a:fld id="{70A743B7-4783-42B4-A417-17CDBD9DB73F}" type="slidenum">
              <a:rPr lang="en-US" smtClean="0"/>
              <a:t>5</a:t>
            </a:fld>
            <a:endParaRPr lang="en-US"/>
          </a:p>
        </p:txBody>
      </p:sp>
      <p:sp>
        <p:nvSpPr>
          <p:cNvPr id="3" name="Content Placeholder 2"/>
          <p:cNvSpPr>
            <a:spLocks noGrp="1"/>
          </p:cNvSpPr>
          <p:nvPr>
            <p:ph idx="4294967295"/>
          </p:nvPr>
        </p:nvSpPr>
        <p:spPr>
          <a:xfrm>
            <a:off x="0" y="2133600"/>
            <a:ext cx="5486400" cy="4419600"/>
          </a:xfrm>
        </p:spPr>
        <p:txBody>
          <a:bodyPr/>
          <a:lstStyle/>
          <a:p>
            <a:pPr>
              <a:buFont typeface="Wingdings" panose="05000000000000000000" pitchFamily="2" charset="2"/>
              <a:buChar char="§"/>
            </a:pPr>
            <a:r>
              <a:rPr lang="en-US" sz="2400" dirty="0"/>
              <a:t>Systems thinking </a:t>
            </a:r>
          </a:p>
          <a:p>
            <a:pPr lvl="1">
              <a:buFont typeface="Wingdings" panose="05000000000000000000" pitchFamily="2" charset="2"/>
              <a:buChar char="§"/>
            </a:pPr>
            <a:r>
              <a:rPr lang="en-US" sz="2400" dirty="0"/>
              <a:t>Most problems do not result from individual workers; but from the design of work processes/system</a:t>
            </a:r>
          </a:p>
          <a:p>
            <a:pPr>
              <a:buFont typeface="Wingdings" panose="05000000000000000000" pitchFamily="2" charset="2"/>
              <a:buChar char="§"/>
            </a:pPr>
            <a:r>
              <a:rPr lang="en-US" sz="2400" dirty="0"/>
              <a:t>Safety culture</a:t>
            </a:r>
          </a:p>
          <a:p>
            <a:pPr lvl="1">
              <a:buFont typeface="Wingdings" panose="05000000000000000000" pitchFamily="2" charset="2"/>
              <a:buChar char="§"/>
            </a:pPr>
            <a:r>
              <a:rPr lang="en-US" sz="2400" dirty="0"/>
              <a:t>Leadership &amp; values</a:t>
            </a:r>
          </a:p>
          <a:p>
            <a:pPr lvl="1">
              <a:buFont typeface="Wingdings" panose="05000000000000000000" pitchFamily="2" charset="2"/>
              <a:buChar char="§"/>
            </a:pPr>
            <a:r>
              <a:rPr lang="en-US" sz="2400" dirty="0"/>
              <a:t>Teamwork &amp; communication</a:t>
            </a:r>
          </a:p>
          <a:p>
            <a:pPr lvl="1">
              <a:buFont typeface="Wingdings" panose="05000000000000000000" pitchFamily="2" charset="2"/>
              <a:buChar char="§"/>
            </a:pPr>
            <a:r>
              <a:rPr lang="en-US" sz="2400" dirty="0"/>
              <a:t>Trust, psychological safety</a:t>
            </a:r>
          </a:p>
        </p:txBody>
      </p:sp>
      <p:sp>
        <p:nvSpPr>
          <p:cNvPr id="7" name="TextBox 6"/>
          <p:cNvSpPr txBox="1"/>
          <p:nvPr/>
        </p:nvSpPr>
        <p:spPr>
          <a:xfrm>
            <a:off x="5951621" y="3124200"/>
            <a:ext cx="2590800" cy="2677656"/>
          </a:xfrm>
          <a:prstGeom prst="rect">
            <a:avLst/>
          </a:prstGeom>
          <a:noFill/>
          <a:ln>
            <a:solidFill>
              <a:srgbClr val="FF0000"/>
            </a:solidFill>
          </a:ln>
        </p:spPr>
        <p:txBody>
          <a:bodyPr wrap="square" rtlCol="0">
            <a:spAutoFit/>
          </a:bodyPr>
          <a:lstStyle/>
          <a:p>
            <a:pPr algn="ctr" eaLnBrk="1" hangingPunct="1">
              <a:spcBef>
                <a:spcPct val="30000"/>
              </a:spcBef>
              <a:defRPr/>
            </a:pPr>
            <a:r>
              <a:rPr lang="en-US" dirty="0">
                <a:latin typeface="+mj-lt"/>
              </a:rPr>
              <a:t>What if you started your staff meetings with the question: </a:t>
            </a:r>
            <a:r>
              <a:rPr lang="en-US" i="1" dirty="0">
                <a:latin typeface="+mj-lt"/>
              </a:rPr>
              <a:t>“Do you have any patient safety concerns </a:t>
            </a:r>
            <a:r>
              <a:rPr lang="en-US" i="1">
                <a:latin typeface="+mj-lt"/>
              </a:rPr>
              <a:t>we should </a:t>
            </a:r>
            <a:r>
              <a:rPr lang="en-US" i="1" dirty="0">
                <a:latin typeface="+mj-lt"/>
              </a:rPr>
              <a:t>talk about?”</a:t>
            </a:r>
          </a:p>
        </p:txBody>
      </p:sp>
      <p:cxnSp>
        <p:nvCxnSpPr>
          <p:cNvPr id="9" name="Straight Arrow Connector 8"/>
          <p:cNvCxnSpPr/>
          <p:nvPr/>
        </p:nvCxnSpPr>
        <p:spPr bwMode="auto">
          <a:xfrm flipV="1">
            <a:off x="4038600" y="3733800"/>
            <a:ext cx="1905000" cy="990600"/>
          </a:xfrm>
          <a:prstGeom prst="straightConnector1">
            <a:avLst/>
          </a:prstGeom>
          <a:ln>
            <a:headEnd type="none" w="med" len="med"/>
            <a:tailEnd type="triangle"/>
          </a:ln>
          <a:extLst/>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9254862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b="1" dirty="0"/>
              <a:t>Strategies for Patient Safety</a:t>
            </a:r>
            <a:endParaRPr lang="en-US" altLang="en-US" b="1" dirty="0"/>
          </a:p>
        </p:txBody>
      </p:sp>
      <p:sp>
        <p:nvSpPr>
          <p:cNvPr id="67587" name="Rectangle 3"/>
          <p:cNvSpPr>
            <a:spLocks noGrp="1" noChangeArrowheads="1"/>
          </p:cNvSpPr>
          <p:nvPr>
            <p:ph type="body" idx="1"/>
          </p:nvPr>
        </p:nvSpPr>
        <p:spPr>
          <a:xfrm>
            <a:off x="304800" y="1828800"/>
            <a:ext cx="8458200" cy="3962400"/>
          </a:xfrm>
        </p:spPr>
        <p:txBody>
          <a:bodyPr/>
          <a:lstStyle/>
          <a:p>
            <a:pPr marL="0" indent="0">
              <a:buNone/>
            </a:pPr>
            <a:r>
              <a:rPr lang="en-US" sz="2000" b="1" dirty="0">
                <a:solidFill>
                  <a:srgbClr val="FF0000"/>
                </a:solidFill>
              </a:rPr>
              <a:t>Goal:   </a:t>
            </a:r>
            <a:r>
              <a:rPr lang="en-US" sz="2000" dirty="0"/>
              <a:t>Nothing in the process of care (or omitted during care) contributes to harm to the patient</a:t>
            </a:r>
          </a:p>
          <a:p>
            <a:pPr lvl="1">
              <a:buSzPct val="75000"/>
              <a:buFont typeface="Wingdings" panose="05000000000000000000" pitchFamily="2" charset="2"/>
              <a:buChar char="§"/>
            </a:pPr>
            <a:r>
              <a:rPr lang="en-US" sz="2000" dirty="0"/>
              <a:t>“Safety Eyes”  - looking at daily work for safety problems</a:t>
            </a:r>
          </a:p>
          <a:p>
            <a:pPr lvl="1">
              <a:buSzPct val="75000"/>
              <a:buFont typeface="Wingdings" panose="05000000000000000000" pitchFamily="2" charset="2"/>
              <a:buChar char="§"/>
            </a:pPr>
            <a:r>
              <a:rPr lang="en-US" sz="2000" dirty="0"/>
              <a:t>Starting meetings/huddles with a question about safety concerns – </a:t>
            </a:r>
          </a:p>
          <a:p>
            <a:pPr lvl="2">
              <a:buSzPct val="75000"/>
              <a:buFont typeface="Wingdings" panose="05000000000000000000" pitchFamily="2" charset="2"/>
              <a:buChar char="§"/>
            </a:pPr>
            <a:r>
              <a:rPr lang="en-US" sz="2000" dirty="0"/>
              <a:t>“What keeps you up at night?” </a:t>
            </a:r>
          </a:p>
          <a:p>
            <a:pPr lvl="2">
              <a:buSzPct val="75000"/>
              <a:buFont typeface="Wingdings" panose="05000000000000000000" pitchFamily="2" charset="2"/>
              <a:buChar char="§"/>
            </a:pPr>
            <a:r>
              <a:rPr lang="en-US" sz="2000" dirty="0"/>
              <a:t>“What have you seen that you worry could harm a patient?”</a:t>
            </a:r>
          </a:p>
          <a:p>
            <a:pPr lvl="1">
              <a:buSzPct val="75000"/>
              <a:buFont typeface="Wingdings" panose="05000000000000000000" pitchFamily="2" charset="2"/>
              <a:buChar char="§"/>
            </a:pPr>
            <a:r>
              <a:rPr lang="en-US" sz="2000" dirty="0"/>
              <a:t>Asking patients for their ideas/worries</a:t>
            </a:r>
          </a:p>
          <a:p>
            <a:pPr lvl="1">
              <a:buSzPct val="75000"/>
              <a:buFont typeface="Wingdings" panose="05000000000000000000" pitchFamily="2" charset="2"/>
              <a:buChar char="§"/>
            </a:pPr>
            <a:r>
              <a:rPr lang="en-US" sz="2000" dirty="0"/>
              <a:t>Keeping a “Glitch List”  - processes that need improvement</a:t>
            </a:r>
          </a:p>
          <a:p>
            <a:pPr lvl="1">
              <a:buSzPct val="75000"/>
              <a:buFont typeface="Wingdings" panose="05000000000000000000" pitchFamily="2" charset="2"/>
              <a:buChar char="§"/>
            </a:pPr>
            <a:r>
              <a:rPr lang="en-US" sz="2000" dirty="0"/>
              <a:t>Using the Model for improvement and Plan-Do-Study-Act cycles for continuous improvement</a:t>
            </a:r>
          </a:p>
          <a:p>
            <a:pPr marL="0" indent="0">
              <a:buNone/>
            </a:pPr>
            <a:r>
              <a:rPr lang="en-US" sz="2000" b="1" dirty="0">
                <a:solidFill>
                  <a:srgbClr val="FF0000"/>
                </a:solidFill>
              </a:rPr>
              <a:t>Test:   </a:t>
            </a:r>
            <a:r>
              <a:rPr lang="en-US" sz="2000" dirty="0"/>
              <a:t>Have we improved the process so the patient is safe yet?</a:t>
            </a:r>
          </a:p>
          <a:p>
            <a:pPr>
              <a:buSzTx/>
              <a:buFont typeface="Wingdings" pitchFamily="2" charset="2"/>
              <a:buChar char="§"/>
            </a:pPr>
            <a:endParaRPr lang="en-US" altLang="en-US" dirty="0"/>
          </a:p>
        </p:txBody>
      </p:sp>
      <p:sp>
        <p:nvSpPr>
          <p:cNvPr id="2" name="Slide Number Placeholder 1"/>
          <p:cNvSpPr>
            <a:spLocks noGrp="1"/>
          </p:cNvSpPr>
          <p:nvPr>
            <p:ph type="sldNum" sz="quarter" idx="12"/>
          </p:nvPr>
        </p:nvSpPr>
        <p:spPr/>
        <p:txBody>
          <a:bodyPr/>
          <a:lstStyle/>
          <a:p>
            <a:fld id="{70A743B7-4783-42B4-A417-17CDBD9DB73F}" type="slidenum">
              <a:rPr lang="en-US" smtClean="0"/>
              <a:t>6</a:t>
            </a:fld>
            <a:endParaRPr lang="en-US"/>
          </a:p>
        </p:txBody>
      </p:sp>
    </p:spTree>
    <p:extLst>
      <p:ext uri="{BB962C8B-B14F-4D97-AF65-F5344CB8AC3E}">
        <p14:creationId xmlns:p14="http://schemas.microsoft.com/office/powerpoint/2010/main" val="6614326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Using the MFI Framework</a:t>
            </a:r>
          </a:p>
        </p:txBody>
      </p:sp>
      <p:sp>
        <p:nvSpPr>
          <p:cNvPr id="14" name="Slide Number Placeholder 13"/>
          <p:cNvSpPr>
            <a:spLocks noGrp="1"/>
          </p:cNvSpPr>
          <p:nvPr>
            <p:ph type="sldNum" sz="quarter" idx="12"/>
          </p:nvPr>
        </p:nvSpPr>
        <p:spPr/>
        <p:txBody>
          <a:bodyPr/>
          <a:lstStyle/>
          <a:p>
            <a:fld id="{70A743B7-4783-42B4-A417-17CDBD9DB73F}" type="slidenum">
              <a:rPr lang="en-US" smtClean="0"/>
              <a:t>7</a:t>
            </a:fld>
            <a:endParaRPr lang="en-US"/>
          </a:p>
        </p:txBody>
      </p:sp>
      <p:grpSp>
        <p:nvGrpSpPr>
          <p:cNvPr id="4" name="Group 3"/>
          <p:cNvGrpSpPr>
            <a:grpSpLocks/>
          </p:cNvGrpSpPr>
          <p:nvPr/>
        </p:nvGrpSpPr>
        <p:grpSpPr bwMode="auto">
          <a:xfrm>
            <a:off x="221772" y="1690689"/>
            <a:ext cx="3604432" cy="4532879"/>
            <a:chOff x="4308409" y="1371600"/>
            <a:chExt cx="3939990" cy="5327635"/>
          </a:xfrm>
        </p:grpSpPr>
        <p:pic>
          <p:nvPicPr>
            <p:cNvPr id="5" name="Picture 4" descr="http://www.ihi.org/knowledge/PublishingImages/ModelforImprovemen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2904" y="1371600"/>
              <a:ext cx="2289784"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0"/>
            <p:cNvSpPr txBox="1">
              <a:spLocks noChangeArrowheads="1"/>
            </p:cNvSpPr>
            <p:nvPr/>
          </p:nvSpPr>
          <p:spPr bwMode="auto">
            <a:xfrm>
              <a:off x="4719045" y="6400800"/>
              <a:ext cx="3529354" cy="298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folHlink"/>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folHlink"/>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050"/>
                <a:t>Developed by: Associates in Process Improvement</a:t>
              </a:r>
            </a:p>
          </p:txBody>
        </p:sp>
        <p:sp>
          <p:nvSpPr>
            <p:cNvPr id="7" name="TextBox 6"/>
            <p:cNvSpPr txBox="1"/>
            <p:nvPr/>
          </p:nvSpPr>
          <p:spPr>
            <a:xfrm>
              <a:off x="4308409" y="5106096"/>
              <a:ext cx="1388823" cy="542609"/>
            </a:xfrm>
            <a:prstGeom prst="rect">
              <a:avLst/>
            </a:prstGeom>
            <a:noFill/>
          </p:spPr>
          <p:txBody>
            <a:bodyPr wrap="none">
              <a:spAutoFit/>
            </a:bodyPr>
            <a:lstStyle/>
            <a:p>
              <a:pPr>
                <a:defRPr/>
              </a:pPr>
              <a:r>
                <a:rPr lang="en-US" sz="2400" dirty="0">
                  <a:solidFill>
                    <a:schemeClr val="bg1">
                      <a:lumMod val="50000"/>
                    </a:schemeClr>
                  </a:solidFill>
                  <a:latin typeface="Arial" charset="0"/>
                  <a:cs typeface="Arial" charset="0"/>
                </a:rPr>
                <a:t>PDSA =</a:t>
              </a:r>
            </a:p>
          </p:txBody>
        </p:sp>
      </p:grpSp>
      <p:sp>
        <p:nvSpPr>
          <p:cNvPr id="8" name="TextBox 7"/>
          <p:cNvSpPr txBox="1"/>
          <p:nvPr/>
        </p:nvSpPr>
        <p:spPr>
          <a:xfrm>
            <a:off x="3908502" y="1706511"/>
            <a:ext cx="5235498" cy="646331"/>
          </a:xfrm>
          <a:prstGeom prst="rect">
            <a:avLst/>
          </a:prstGeom>
          <a:noFill/>
        </p:spPr>
        <p:txBody>
          <a:bodyPr wrap="square" rtlCol="0">
            <a:spAutoFit/>
          </a:bodyPr>
          <a:lstStyle/>
          <a:p>
            <a:r>
              <a:rPr lang="en-US" dirty="0"/>
              <a:t>Answer what are we improving, how much, by when.</a:t>
            </a:r>
          </a:p>
          <a:p>
            <a:r>
              <a:rPr lang="en-US" i="1" dirty="0"/>
              <a:t>To increase/decrease XXX by ZZ% by YY date.</a:t>
            </a:r>
          </a:p>
        </p:txBody>
      </p:sp>
      <p:sp>
        <p:nvSpPr>
          <p:cNvPr id="9" name="TextBox 8"/>
          <p:cNvSpPr txBox="1"/>
          <p:nvPr/>
        </p:nvSpPr>
        <p:spPr>
          <a:xfrm>
            <a:off x="3908502" y="2445175"/>
            <a:ext cx="4946468" cy="923330"/>
          </a:xfrm>
          <a:prstGeom prst="rect">
            <a:avLst/>
          </a:prstGeom>
          <a:noFill/>
        </p:spPr>
        <p:txBody>
          <a:bodyPr wrap="square" rtlCol="0">
            <a:spAutoFit/>
          </a:bodyPr>
          <a:lstStyle/>
          <a:p>
            <a:r>
              <a:rPr lang="en-US" dirty="0"/>
              <a:t>Sample measurement </a:t>
            </a:r>
          </a:p>
          <a:p>
            <a:r>
              <a:rPr lang="en-US" dirty="0"/>
              <a:t>                 </a:t>
            </a:r>
            <a:r>
              <a:rPr lang="en-US" u="sng" dirty="0"/>
              <a:t>Number of XXX (numerator)</a:t>
            </a:r>
          </a:p>
          <a:p>
            <a:r>
              <a:rPr lang="en-US" dirty="0"/>
              <a:t>             Total number of XXX (denominator)</a:t>
            </a:r>
          </a:p>
        </p:txBody>
      </p:sp>
      <p:sp>
        <p:nvSpPr>
          <p:cNvPr id="10" name="Left Arrow 9"/>
          <p:cNvSpPr/>
          <p:nvPr/>
        </p:nvSpPr>
        <p:spPr>
          <a:xfrm>
            <a:off x="3826204" y="4848418"/>
            <a:ext cx="696191" cy="381005"/>
          </a:xfrm>
          <a:prstGeom prst="lef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5">
                  <a:lumMod val="75000"/>
                </a:schemeClr>
              </a:solidFill>
            </a:endParaRPr>
          </a:p>
        </p:txBody>
      </p:sp>
      <p:sp>
        <p:nvSpPr>
          <p:cNvPr id="11" name="TextBox 10"/>
          <p:cNvSpPr txBox="1"/>
          <p:nvPr/>
        </p:nvSpPr>
        <p:spPr>
          <a:xfrm>
            <a:off x="4501611" y="4868087"/>
            <a:ext cx="4592741" cy="369332"/>
          </a:xfrm>
          <a:prstGeom prst="rect">
            <a:avLst/>
          </a:prstGeom>
          <a:noFill/>
        </p:spPr>
        <p:txBody>
          <a:bodyPr wrap="square" rtlCol="0">
            <a:spAutoFit/>
          </a:bodyPr>
          <a:lstStyle/>
          <a:p>
            <a:r>
              <a:rPr lang="en-US" dirty="0"/>
              <a:t>The PDSA form can be used when you get here</a:t>
            </a:r>
          </a:p>
        </p:txBody>
      </p:sp>
      <p:sp>
        <p:nvSpPr>
          <p:cNvPr id="12" name="TextBox 11"/>
          <p:cNvSpPr txBox="1"/>
          <p:nvPr/>
        </p:nvSpPr>
        <p:spPr>
          <a:xfrm>
            <a:off x="3908502" y="3460838"/>
            <a:ext cx="4946468" cy="369332"/>
          </a:xfrm>
          <a:prstGeom prst="rect">
            <a:avLst/>
          </a:prstGeom>
          <a:noFill/>
        </p:spPr>
        <p:txBody>
          <a:bodyPr wrap="square" rtlCol="0">
            <a:spAutoFit/>
          </a:bodyPr>
          <a:lstStyle/>
          <a:p>
            <a:r>
              <a:rPr lang="en-US" dirty="0"/>
              <a:t>Team to provide test ideas.</a:t>
            </a:r>
          </a:p>
        </p:txBody>
      </p:sp>
    </p:spTree>
    <p:extLst>
      <p:ext uri="{BB962C8B-B14F-4D97-AF65-F5344CB8AC3E}">
        <p14:creationId xmlns:p14="http://schemas.microsoft.com/office/powerpoint/2010/main" val="4356648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98872"/>
            <a:ext cx="7886700" cy="1089602"/>
          </a:xfrm>
        </p:spPr>
        <p:txBody>
          <a:bodyPr>
            <a:normAutofit/>
          </a:bodyPr>
          <a:lstStyle/>
          <a:p>
            <a:r>
              <a:rPr lang="en-US" b="1" dirty="0"/>
              <a:t>Process Improvement Check List</a:t>
            </a:r>
          </a:p>
        </p:txBody>
      </p:sp>
      <p:sp>
        <p:nvSpPr>
          <p:cNvPr id="4" name="Slide Number Placeholder 3"/>
          <p:cNvSpPr>
            <a:spLocks noGrp="1"/>
          </p:cNvSpPr>
          <p:nvPr>
            <p:ph type="sldNum" sz="quarter" idx="12"/>
          </p:nvPr>
        </p:nvSpPr>
        <p:spPr/>
        <p:txBody>
          <a:bodyPr/>
          <a:lstStyle/>
          <a:p>
            <a:fld id="{70A743B7-4783-42B4-A417-17CDBD9DB73F}" type="slidenum">
              <a:rPr lang="en-US" smtClean="0"/>
              <a:pPr/>
              <a:t>8</a:t>
            </a:fld>
            <a:endParaRPr lang="en-US"/>
          </a:p>
        </p:txBody>
      </p:sp>
      <p:graphicFrame>
        <p:nvGraphicFramePr>
          <p:cNvPr id="7" name="Diagram 6"/>
          <p:cNvGraphicFramePr/>
          <p:nvPr>
            <p:extLst>
              <p:ext uri="{D42A27DB-BD31-4B8C-83A1-F6EECF244321}">
                <p14:modId xmlns:p14="http://schemas.microsoft.com/office/powerpoint/2010/main" val="4036271266"/>
              </p:ext>
            </p:extLst>
          </p:nvPr>
        </p:nvGraphicFramePr>
        <p:xfrm>
          <a:off x="535998" y="1397000"/>
          <a:ext cx="8072004" cy="49593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596119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98872"/>
            <a:ext cx="7886700" cy="1089602"/>
          </a:xfrm>
        </p:spPr>
        <p:txBody>
          <a:bodyPr/>
          <a:lstStyle/>
          <a:p>
            <a:r>
              <a:rPr lang="en-US" b="1" dirty="0"/>
              <a:t>Process Improvement Check List</a:t>
            </a:r>
          </a:p>
        </p:txBody>
      </p:sp>
      <p:sp>
        <p:nvSpPr>
          <p:cNvPr id="4" name="Slide Number Placeholder 3"/>
          <p:cNvSpPr>
            <a:spLocks noGrp="1"/>
          </p:cNvSpPr>
          <p:nvPr>
            <p:ph type="sldNum" sz="quarter" idx="12"/>
          </p:nvPr>
        </p:nvSpPr>
        <p:spPr/>
        <p:txBody>
          <a:bodyPr/>
          <a:lstStyle/>
          <a:p>
            <a:fld id="{70A743B7-4783-42B4-A417-17CDBD9DB73F}" type="slidenum">
              <a:rPr lang="en-US" smtClean="0"/>
              <a:pPr/>
              <a:t>9</a:t>
            </a:fld>
            <a:endParaRPr lang="en-US"/>
          </a:p>
        </p:txBody>
      </p:sp>
      <p:graphicFrame>
        <p:nvGraphicFramePr>
          <p:cNvPr id="7" name="Diagram 6"/>
          <p:cNvGraphicFramePr/>
          <p:nvPr>
            <p:extLst>
              <p:ext uri="{D42A27DB-BD31-4B8C-83A1-F6EECF244321}">
                <p14:modId xmlns:p14="http://schemas.microsoft.com/office/powerpoint/2010/main" val="1859667936"/>
              </p:ext>
            </p:extLst>
          </p:nvPr>
        </p:nvGraphicFramePr>
        <p:xfrm>
          <a:off x="535998" y="1397000"/>
          <a:ext cx="8072004" cy="49593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055516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98872"/>
            <a:ext cx="7886700" cy="1089602"/>
          </a:xfrm>
        </p:spPr>
        <p:txBody>
          <a:bodyPr/>
          <a:lstStyle/>
          <a:p>
            <a:r>
              <a:rPr lang="en-US" b="1" dirty="0"/>
              <a:t>Process Improvement Check List</a:t>
            </a:r>
          </a:p>
        </p:txBody>
      </p:sp>
      <p:sp>
        <p:nvSpPr>
          <p:cNvPr id="4" name="Slide Number Placeholder 3"/>
          <p:cNvSpPr>
            <a:spLocks noGrp="1"/>
          </p:cNvSpPr>
          <p:nvPr>
            <p:ph type="sldNum" sz="quarter" idx="12"/>
          </p:nvPr>
        </p:nvSpPr>
        <p:spPr/>
        <p:txBody>
          <a:bodyPr/>
          <a:lstStyle/>
          <a:p>
            <a:fld id="{70A743B7-4783-42B4-A417-17CDBD9DB73F}" type="slidenum">
              <a:rPr lang="en-US" smtClean="0"/>
              <a:pPr/>
              <a:t>10</a:t>
            </a:fld>
            <a:endParaRPr lang="en-US"/>
          </a:p>
        </p:txBody>
      </p:sp>
      <p:graphicFrame>
        <p:nvGraphicFramePr>
          <p:cNvPr id="7" name="Diagram 6"/>
          <p:cNvGraphicFramePr/>
          <p:nvPr>
            <p:extLst>
              <p:ext uri="{D42A27DB-BD31-4B8C-83A1-F6EECF244321}">
                <p14:modId xmlns:p14="http://schemas.microsoft.com/office/powerpoint/2010/main" val="3399070868"/>
              </p:ext>
            </p:extLst>
          </p:nvPr>
        </p:nvGraphicFramePr>
        <p:xfrm>
          <a:off x="535998" y="1397000"/>
          <a:ext cx="8072004" cy="49593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196481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98872"/>
            <a:ext cx="7886700" cy="1089602"/>
          </a:xfrm>
        </p:spPr>
        <p:txBody>
          <a:bodyPr/>
          <a:lstStyle/>
          <a:p>
            <a:r>
              <a:rPr lang="en-US" b="1" dirty="0"/>
              <a:t>Process Improvement Check List</a:t>
            </a:r>
          </a:p>
        </p:txBody>
      </p:sp>
      <p:sp>
        <p:nvSpPr>
          <p:cNvPr id="4" name="Slide Number Placeholder 3"/>
          <p:cNvSpPr>
            <a:spLocks noGrp="1"/>
          </p:cNvSpPr>
          <p:nvPr>
            <p:ph type="sldNum" sz="quarter" idx="12"/>
          </p:nvPr>
        </p:nvSpPr>
        <p:spPr/>
        <p:txBody>
          <a:bodyPr/>
          <a:lstStyle/>
          <a:p>
            <a:fld id="{70A743B7-4783-42B4-A417-17CDBD9DB73F}" type="slidenum">
              <a:rPr lang="en-US" smtClean="0"/>
              <a:pPr/>
              <a:t>11</a:t>
            </a:fld>
            <a:endParaRPr lang="en-US"/>
          </a:p>
        </p:txBody>
      </p:sp>
      <p:graphicFrame>
        <p:nvGraphicFramePr>
          <p:cNvPr id="7" name="Diagram 6"/>
          <p:cNvGraphicFramePr/>
          <p:nvPr>
            <p:extLst>
              <p:ext uri="{D42A27DB-BD31-4B8C-83A1-F6EECF244321}">
                <p14:modId xmlns:p14="http://schemas.microsoft.com/office/powerpoint/2010/main" val="701286527"/>
              </p:ext>
            </p:extLst>
          </p:nvPr>
        </p:nvGraphicFramePr>
        <p:xfrm>
          <a:off x="535998" y="1397000"/>
          <a:ext cx="8072004" cy="49593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200602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98872"/>
            <a:ext cx="7886700" cy="1089602"/>
          </a:xfrm>
        </p:spPr>
        <p:txBody>
          <a:bodyPr/>
          <a:lstStyle/>
          <a:p>
            <a:r>
              <a:rPr lang="en-US" b="1" dirty="0"/>
              <a:t>Process Improvement Check List</a:t>
            </a:r>
          </a:p>
        </p:txBody>
      </p:sp>
      <p:sp>
        <p:nvSpPr>
          <p:cNvPr id="4" name="Slide Number Placeholder 3"/>
          <p:cNvSpPr>
            <a:spLocks noGrp="1"/>
          </p:cNvSpPr>
          <p:nvPr>
            <p:ph type="sldNum" sz="quarter" idx="12"/>
          </p:nvPr>
        </p:nvSpPr>
        <p:spPr/>
        <p:txBody>
          <a:bodyPr/>
          <a:lstStyle/>
          <a:p>
            <a:fld id="{70A743B7-4783-42B4-A417-17CDBD9DB73F}" type="slidenum">
              <a:rPr lang="en-US" smtClean="0"/>
              <a:pPr/>
              <a:t>12</a:t>
            </a:fld>
            <a:endParaRPr lang="en-US"/>
          </a:p>
        </p:txBody>
      </p:sp>
      <p:graphicFrame>
        <p:nvGraphicFramePr>
          <p:cNvPr id="7" name="Diagram 6"/>
          <p:cNvGraphicFramePr/>
          <p:nvPr>
            <p:extLst>
              <p:ext uri="{D42A27DB-BD31-4B8C-83A1-F6EECF244321}">
                <p14:modId xmlns:p14="http://schemas.microsoft.com/office/powerpoint/2010/main" val="2541658879"/>
              </p:ext>
            </p:extLst>
          </p:nvPr>
        </p:nvGraphicFramePr>
        <p:xfrm>
          <a:off x="535998" y="1397000"/>
          <a:ext cx="8072004" cy="49593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479486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384" y="2927724"/>
            <a:ext cx="7772400" cy="1362075"/>
          </a:xfrm>
        </p:spPr>
        <p:txBody>
          <a:bodyPr/>
          <a:lstStyle/>
          <a:p>
            <a:r>
              <a:rPr lang="en-US" b="1" u="sng" dirty="0"/>
              <a:t>Appendix</a:t>
            </a:r>
          </a:p>
        </p:txBody>
      </p:sp>
      <p:sp>
        <p:nvSpPr>
          <p:cNvPr id="5" name="Text Placeholder 4"/>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fld id="{70A743B7-4783-42B4-A417-17CDBD9DB73F}" type="slidenum">
              <a:rPr lang="en-US" smtClean="0"/>
              <a:t>13</a:t>
            </a:fld>
            <a:endParaRPr lang="en-US"/>
          </a:p>
        </p:txBody>
      </p:sp>
    </p:spTree>
    <p:extLst>
      <p:ext uri="{BB962C8B-B14F-4D97-AF65-F5344CB8AC3E}">
        <p14:creationId xmlns:p14="http://schemas.microsoft.com/office/powerpoint/2010/main" val="9275927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22762"/>
            <a:ext cx="7886700" cy="1325563"/>
          </a:xfrm>
        </p:spPr>
        <p:txBody>
          <a:bodyPr/>
          <a:lstStyle/>
          <a:p>
            <a:r>
              <a:rPr lang="en-US" b="1" dirty="0"/>
              <a:t>The three MFI Questions</a:t>
            </a:r>
          </a:p>
        </p:txBody>
      </p:sp>
      <p:sp>
        <p:nvSpPr>
          <p:cNvPr id="14" name="Slide Number Placeholder 13"/>
          <p:cNvSpPr>
            <a:spLocks noGrp="1"/>
          </p:cNvSpPr>
          <p:nvPr>
            <p:ph type="sldNum" sz="quarter" idx="12"/>
          </p:nvPr>
        </p:nvSpPr>
        <p:spPr/>
        <p:txBody>
          <a:bodyPr/>
          <a:lstStyle/>
          <a:p>
            <a:fld id="{70A743B7-4783-42B4-A417-17CDBD9DB73F}" type="slidenum">
              <a:rPr lang="en-US" smtClean="0"/>
              <a:t>14</a:t>
            </a:fld>
            <a:endParaRPr lang="en-US"/>
          </a:p>
        </p:txBody>
      </p:sp>
      <p:sp>
        <p:nvSpPr>
          <p:cNvPr id="3" name="TextBox 2"/>
          <p:cNvSpPr txBox="1"/>
          <p:nvPr/>
        </p:nvSpPr>
        <p:spPr>
          <a:xfrm>
            <a:off x="493509" y="1648325"/>
            <a:ext cx="3164092" cy="830997"/>
          </a:xfrm>
          <a:prstGeom prst="rect">
            <a:avLst/>
          </a:prstGeom>
          <a:noFill/>
        </p:spPr>
        <p:txBody>
          <a:bodyPr wrap="square" rtlCol="0">
            <a:spAutoFit/>
          </a:bodyPr>
          <a:lstStyle/>
          <a:p>
            <a:endParaRPr lang="en-US" sz="2400" b="1" dirty="0"/>
          </a:p>
          <a:p>
            <a:endParaRPr lang="en-US" sz="2400" b="1" dirty="0"/>
          </a:p>
        </p:txBody>
      </p:sp>
      <p:graphicFrame>
        <p:nvGraphicFramePr>
          <p:cNvPr id="15" name="Table 14"/>
          <p:cNvGraphicFramePr>
            <a:graphicFrameLocks noGrp="1"/>
          </p:cNvGraphicFramePr>
          <p:nvPr>
            <p:extLst/>
          </p:nvPr>
        </p:nvGraphicFramePr>
        <p:xfrm>
          <a:off x="628650" y="1478916"/>
          <a:ext cx="8158122" cy="5242560"/>
        </p:xfrm>
        <a:graphic>
          <a:graphicData uri="http://schemas.openxmlformats.org/drawingml/2006/table">
            <a:tbl>
              <a:tblPr firstRow="1" bandRow="1">
                <a:tableStyleId>{93296810-A885-4BE3-A3E7-6D5BEEA58F35}</a:tableStyleId>
              </a:tblPr>
              <a:tblGrid>
                <a:gridCol w="4079061">
                  <a:extLst>
                    <a:ext uri="{9D8B030D-6E8A-4147-A177-3AD203B41FA5}">
                      <a16:colId xmlns="" xmlns:a16="http://schemas.microsoft.com/office/drawing/2014/main" val="3097189824"/>
                    </a:ext>
                  </a:extLst>
                </a:gridCol>
                <a:gridCol w="4079061">
                  <a:extLst>
                    <a:ext uri="{9D8B030D-6E8A-4147-A177-3AD203B41FA5}">
                      <a16:colId xmlns="" xmlns:a16="http://schemas.microsoft.com/office/drawing/2014/main" val="2211398524"/>
                    </a:ext>
                  </a:extLst>
                </a:gridCol>
              </a:tblGrid>
              <a:tr h="382635">
                <a:tc>
                  <a:txBody>
                    <a:bodyPr/>
                    <a:lstStyle/>
                    <a:p>
                      <a:r>
                        <a:rPr lang="en-US" sz="2000" dirty="0"/>
                        <a:t>MFI questions</a:t>
                      </a:r>
                    </a:p>
                  </a:txBody>
                  <a:tcPr/>
                </a:tc>
                <a:tc>
                  <a:txBody>
                    <a:bodyPr/>
                    <a:lstStyle/>
                    <a:p>
                      <a:r>
                        <a:rPr lang="en-US" sz="2000" dirty="0"/>
                        <a:t>Sample answers</a:t>
                      </a:r>
                    </a:p>
                  </a:txBody>
                  <a:tcPr/>
                </a:tc>
                <a:extLst>
                  <a:ext uri="{0D108BD9-81ED-4DB2-BD59-A6C34878D82A}">
                    <a16:rowId xmlns="" xmlns:a16="http://schemas.microsoft.com/office/drawing/2014/main" val="3172900075"/>
                  </a:ext>
                </a:extLst>
              </a:tr>
              <a:tr h="18543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dirty="0"/>
                        <a:t>1. What are we trying to accomplish?</a:t>
                      </a:r>
                    </a:p>
                    <a:p>
                      <a:endParaRPr lang="en-US" sz="2000" dirty="0"/>
                    </a:p>
                  </a:txBody>
                  <a:tcPr/>
                </a:tc>
                <a:tc>
                  <a:txBody>
                    <a:bodyPr/>
                    <a:lstStyle/>
                    <a:p>
                      <a:pPr>
                        <a:buSzTx/>
                        <a:buFont typeface="Wingdings" pitchFamily="2" charset="2"/>
                        <a:buChar char="§"/>
                      </a:pPr>
                      <a:r>
                        <a:rPr lang="en-US" sz="2000" b="1" dirty="0"/>
                        <a:t>Aim Statement </a:t>
                      </a:r>
                      <a:r>
                        <a:rPr lang="en-US" sz="2000" dirty="0"/>
                        <a:t>– </a:t>
                      </a:r>
                      <a:r>
                        <a:rPr lang="en-US" altLang="en-US" sz="2000" dirty="0"/>
                        <a:t>Our current rate of closing the loop with FOBTs</a:t>
                      </a:r>
                      <a:r>
                        <a:rPr lang="en-US" altLang="en-US" sz="2000" baseline="0" dirty="0"/>
                        <a:t> </a:t>
                      </a:r>
                      <a:r>
                        <a:rPr lang="en-US" altLang="en-US" sz="2000" dirty="0"/>
                        <a:t>is 33% within 15</a:t>
                      </a:r>
                      <a:r>
                        <a:rPr lang="en-US" altLang="en-US" sz="2000" baseline="0" dirty="0"/>
                        <a:t> business days</a:t>
                      </a:r>
                      <a:r>
                        <a:rPr lang="en-US" altLang="en-US" sz="2000" dirty="0"/>
                        <a:t>. Our Aim is to close 90% within 15 business days by 6/30/</a:t>
                      </a:r>
                      <a:r>
                        <a:rPr lang="en-US" altLang="en-US" sz="2000" dirty="0" err="1"/>
                        <a:t>xxxx</a:t>
                      </a:r>
                      <a:r>
                        <a:rPr lang="en-US" altLang="en-US" sz="2000" dirty="0"/>
                        <a:t>.</a:t>
                      </a:r>
                    </a:p>
                    <a:p>
                      <a:endParaRPr lang="en-US" sz="2000" dirty="0"/>
                    </a:p>
                  </a:txBody>
                  <a:tcPr/>
                </a:tc>
                <a:extLst>
                  <a:ext uri="{0D108BD9-81ED-4DB2-BD59-A6C34878D82A}">
                    <a16:rowId xmlns="" xmlns:a16="http://schemas.microsoft.com/office/drawing/2014/main" val="1281966360"/>
                  </a:ext>
                </a:extLst>
              </a:tr>
              <a:tr h="1559975">
                <a:tc>
                  <a:txBody>
                    <a:bodyPr/>
                    <a:lstStyle/>
                    <a:p>
                      <a:r>
                        <a:rPr lang="en-US" sz="2000" b="1" dirty="0"/>
                        <a:t>2. How will we know</a:t>
                      </a:r>
                    </a:p>
                    <a:p>
                      <a:r>
                        <a:rPr lang="en-US" sz="2000" b="1" dirty="0"/>
                        <a:t>that a change is an</a:t>
                      </a:r>
                    </a:p>
                    <a:p>
                      <a:r>
                        <a:rPr lang="en-US" sz="2000" b="1" dirty="0"/>
                        <a:t>improvement?</a:t>
                      </a:r>
                    </a:p>
                  </a:txBody>
                  <a:tcPr/>
                </a:tc>
                <a:tc>
                  <a:txBody>
                    <a:bodyPr/>
                    <a:lstStyle/>
                    <a:p>
                      <a:r>
                        <a:rPr lang="en-US" sz="2000" b="1" dirty="0"/>
                        <a:t>Measurement </a:t>
                      </a:r>
                    </a:p>
                    <a:p>
                      <a:r>
                        <a:rPr lang="en-US" sz="2000" dirty="0"/>
                        <a:t>Number of FOBTs returned</a:t>
                      </a:r>
                      <a:r>
                        <a:rPr lang="en-US" sz="2000" baseline="0" dirty="0"/>
                        <a:t> within 15 business days</a:t>
                      </a:r>
                      <a:r>
                        <a:rPr lang="en-US" sz="2000" dirty="0"/>
                        <a:t>/Number of FOBTs </a:t>
                      </a:r>
                      <a:r>
                        <a:rPr lang="en-US" sz="2000" baseline="0" dirty="0"/>
                        <a:t>given out (per day)</a:t>
                      </a:r>
                      <a:endParaRPr lang="en-US" sz="2000" dirty="0"/>
                    </a:p>
                    <a:p>
                      <a:r>
                        <a:rPr lang="en-US" sz="2000" dirty="0"/>
                        <a:t>          </a:t>
                      </a:r>
                    </a:p>
                  </a:txBody>
                  <a:tcPr/>
                </a:tc>
                <a:extLst>
                  <a:ext uri="{0D108BD9-81ED-4DB2-BD59-A6C34878D82A}">
                    <a16:rowId xmlns="" xmlns:a16="http://schemas.microsoft.com/office/drawing/2014/main" val="1330292780"/>
                  </a:ext>
                </a:extLst>
              </a:tr>
              <a:tr h="1265640">
                <a:tc>
                  <a:txBody>
                    <a:bodyPr/>
                    <a:lstStyle/>
                    <a:p>
                      <a:r>
                        <a:rPr lang="en-US" sz="2000" b="1" dirty="0"/>
                        <a:t>3. What changes can</a:t>
                      </a:r>
                    </a:p>
                    <a:p>
                      <a:r>
                        <a:rPr lang="en-US" sz="2000" b="1" dirty="0"/>
                        <a:t>we make that will</a:t>
                      </a:r>
                    </a:p>
                    <a:p>
                      <a:r>
                        <a:rPr lang="en-US" sz="2000" b="1" dirty="0"/>
                        <a:t>result in an improvement? </a:t>
                      </a:r>
                    </a:p>
                    <a:p>
                      <a:endParaRPr 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Team to provide </a:t>
                      </a:r>
                      <a:r>
                        <a:rPr lang="en-US" sz="2000" b="1" dirty="0"/>
                        <a:t>test ideas</a:t>
                      </a:r>
                      <a:r>
                        <a:rPr lang="en-US" sz="2000" dirty="0"/>
                        <a:t>.</a:t>
                      </a:r>
                    </a:p>
                    <a:p>
                      <a:endParaRPr lang="en-US" sz="2000" dirty="0"/>
                    </a:p>
                  </a:txBody>
                  <a:tcPr/>
                </a:tc>
                <a:extLst>
                  <a:ext uri="{0D108BD9-81ED-4DB2-BD59-A6C34878D82A}">
                    <a16:rowId xmlns="" xmlns:a16="http://schemas.microsoft.com/office/drawing/2014/main" val="409785859"/>
                  </a:ext>
                </a:extLst>
              </a:tr>
            </a:tbl>
          </a:graphicData>
        </a:graphic>
      </p:graphicFrame>
    </p:spTree>
    <p:extLst>
      <p:ext uri="{BB962C8B-B14F-4D97-AF65-F5344CB8AC3E}">
        <p14:creationId xmlns:p14="http://schemas.microsoft.com/office/powerpoint/2010/main" val="11473239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Example of PI Project selection</a:t>
            </a:r>
          </a:p>
        </p:txBody>
      </p:sp>
      <p:sp>
        <p:nvSpPr>
          <p:cNvPr id="11" name="Slide Number Placeholder 10"/>
          <p:cNvSpPr>
            <a:spLocks noGrp="1"/>
          </p:cNvSpPr>
          <p:nvPr>
            <p:ph type="sldNum" sz="quarter" idx="12"/>
          </p:nvPr>
        </p:nvSpPr>
        <p:spPr/>
        <p:txBody>
          <a:bodyPr/>
          <a:lstStyle/>
          <a:p>
            <a:fld id="{61470DDB-8FAF-49FC-AFD1-313D7AD5C4D2}" type="slidenum">
              <a:rPr lang="en-US" smtClean="0"/>
              <a:t>15</a:t>
            </a:fld>
            <a:endParaRPr lang="en-US"/>
          </a:p>
        </p:txBody>
      </p:sp>
      <p:sp>
        <p:nvSpPr>
          <p:cNvPr id="5" name="TextBox 4"/>
          <p:cNvSpPr txBox="1"/>
          <p:nvPr/>
        </p:nvSpPr>
        <p:spPr>
          <a:xfrm>
            <a:off x="2621192" y="2113725"/>
            <a:ext cx="3622915" cy="461665"/>
          </a:xfrm>
          <a:prstGeom prst="rect">
            <a:avLst/>
          </a:prstGeom>
          <a:noFill/>
        </p:spPr>
        <p:txBody>
          <a:bodyPr wrap="none" rtlCol="0" anchor="ctr">
            <a:spAutoFit/>
          </a:bodyPr>
          <a:lstStyle/>
          <a:p>
            <a:r>
              <a:rPr lang="en-US" sz="2400" dirty="0"/>
              <a:t>Let’s fix the referral process</a:t>
            </a:r>
          </a:p>
        </p:txBody>
      </p:sp>
      <p:sp>
        <p:nvSpPr>
          <p:cNvPr id="6" name="TextBox 5"/>
          <p:cNvSpPr txBox="1"/>
          <p:nvPr/>
        </p:nvSpPr>
        <p:spPr>
          <a:xfrm>
            <a:off x="2487182" y="2700987"/>
            <a:ext cx="3962751" cy="461665"/>
          </a:xfrm>
          <a:prstGeom prst="rect">
            <a:avLst/>
          </a:prstGeom>
          <a:noFill/>
        </p:spPr>
        <p:txBody>
          <a:bodyPr wrap="none" rtlCol="0" anchor="ctr">
            <a:spAutoFit/>
          </a:bodyPr>
          <a:lstStyle/>
          <a:p>
            <a:r>
              <a:rPr lang="en-US" sz="2400" dirty="0"/>
              <a:t>Let’s fix the GI referral process</a:t>
            </a:r>
          </a:p>
        </p:txBody>
      </p:sp>
      <p:sp>
        <p:nvSpPr>
          <p:cNvPr id="7" name="TextBox 6"/>
          <p:cNvSpPr txBox="1"/>
          <p:nvPr/>
        </p:nvSpPr>
        <p:spPr>
          <a:xfrm>
            <a:off x="1834701" y="3276434"/>
            <a:ext cx="5246564" cy="461665"/>
          </a:xfrm>
          <a:prstGeom prst="rect">
            <a:avLst/>
          </a:prstGeom>
          <a:noFill/>
        </p:spPr>
        <p:txBody>
          <a:bodyPr wrap="none" rtlCol="0" anchor="ctr">
            <a:spAutoFit/>
          </a:bodyPr>
          <a:lstStyle/>
          <a:p>
            <a:r>
              <a:rPr lang="en-US" sz="2400" dirty="0"/>
              <a:t>Let’s fix the colonoscopy referral process</a:t>
            </a:r>
          </a:p>
        </p:txBody>
      </p:sp>
      <p:sp>
        <p:nvSpPr>
          <p:cNvPr id="8" name="TextBox 7"/>
          <p:cNvSpPr txBox="1"/>
          <p:nvPr/>
        </p:nvSpPr>
        <p:spPr>
          <a:xfrm>
            <a:off x="1291035" y="3875525"/>
            <a:ext cx="6230680" cy="461665"/>
          </a:xfrm>
          <a:prstGeom prst="rect">
            <a:avLst/>
          </a:prstGeom>
          <a:noFill/>
        </p:spPr>
        <p:txBody>
          <a:bodyPr wrap="none" rtlCol="0" anchor="ctr">
            <a:spAutoFit/>
          </a:bodyPr>
          <a:lstStyle/>
          <a:p>
            <a:pPr algn="ctr"/>
            <a:r>
              <a:rPr lang="en-US" sz="2400" dirty="0"/>
              <a:t>Let’s fix the routine colonoscopy referral process</a:t>
            </a:r>
          </a:p>
        </p:txBody>
      </p:sp>
      <p:sp>
        <p:nvSpPr>
          <p:cNvPr id="9" name="TextBox 8"/>
          <p:cNvSpPr txBox="1"/>
          <p:nvPr/>
        </p:nvSpPr>
        <p:spPr>
          <a:xfrm>
            <a:off x="726454" y="4469243"/>
            <a:ext cx="7394039" cy="830997"/>
          </a:xfrm>
          <a:prstGeom prst="rect">
            <a:avLst/>
          </a:prstGeom>
          <a:noFill/>
        </p:spPr>
        <p:txBody>
          <a:bodyPr wrap="square" rtlCol="0" anchor="ctr">
            <a:spAutoFit/>
          </a:bodyPr>
          <a:lstStyle/>
          <a:p>
            <a:pPr algn="ctr"/>
            <a:r>
              <a:rPr lang="en-US" sz="2400" dirty="0"/>
              <a:t>Let’s fix the routine colonoscopy referral process between 1 PCP and 1 GI doc</a:t>
            </a:r>
          </a:p>
        </p:txBody>
      </p:sp>
      <p:sp>
        <p:nvSpPr>
          <p:cNvPr id="4" name="Down Arrow 3"/>
          <p:cNvSpPr/>
          <p:nvPr/>
        </p:nvSpPr>
        <p:spPr>
          <a:xfrm>
            <a:off x="4052447" y="2563848"/>
            <a:ext cx="363682" cy="1486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Down Arrow 11"/>
          <p:cNvSpPr/>
          <p:nvPr/>
        </p:nvSpPr>
        <p:spPr>
          <a:xfrm>
            <a:off x="4052447" y="3124958"/>
            <a:ext cx="363682" cy="1486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Down Arrow 12"/>
          <p:cNvSpPr/>
          <p:nvPr/>
        </p:nvSpPr>
        <p:spPr>
          <a:xfrm>
            <a:off x="4052447" y="3717243"/>
            <a:ext cx="363682" cy="1486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Down Arrow 13"/>
          <p:cNvSpPr/>
          <p:nvPr/>
        </p:nvSpPr>
        <p:spPr>
          <a:xfrm>
            <a:off x="4052447" y="4392657"/>
            <a:ext cx="363682" cy="1486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883595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5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75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50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75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50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4" grpId="0" animBg="1"/>
      <p:bldP spid="12" grpId="0" animBg="1"/>
      <p:bldP spid="13" grpId="0" animBg="1"/>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Sample Driver Diagram</a:t>
            </a:r>
          </a:p>
        </p:txBody>
      </p:sp>
      <p:sp>
        <p:nvSpPr>
          <p:cNvPr id="4" name="Slide Number Placeholder 3"/>
          <p:cNvSpPr>
            <a:spLocks noGrp="1"/>
          </p:cNvSpPr>
          <p:nvPr>
            <p:ph type="sldNum" sz="quarter" idx="12"/>
          </p:nvPr>
        </p:nvSpPr>
        <p:spPr/>
        <p:txBody>
          <a:bodyPr/>
          <a:lstStyle/>
          <a:p>
            <a:fld id="{70A743B7-4783-42B4-A417-17CDBD9DB73F}" type="slidenum">
              <a:rPr lang="en-US" smtClean="0"/>
              <a:t>16</a:t>
            </a:fld>
            <a:endParaRPr lang="en-US"/>
          </a:p>
        </p:txBody>
      </p:sp>
      <p:sp>
        <p:nvSpPr>
          <p:cNvPr id="5" name="Rectangle 4"/>
          <p:cNvSpPr/>
          <p:nvPr/>
        </p:nvSpPr>
        <p:spPr>
          <a:xfrm>
            <a:off x="1002323" y="2901462"/>
            <a:ext cx="1767254" cy="1943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Increase Diabetic Eye exams from baseline of 30% to 75% by 12/31/2016</a:t>
            </a:r>
          </a:p>
        </p:txBody>
      </p:sp>
      <p:sp>
        <p:nvSpPr>
          <p:cNvPr id="6" name="Rounded Rectangle 5"/>
          <p:cNvSpPr/>
          <p:nvPr/>
        </p:nvSpPr>
        <p:spPr>
          <a:xfrm>
            <a:off x="3619503" y="2380610"/>
            <a:ext cx="1855177" cy="87196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Correct identification of Diabetic Patients</a:t>
            </a:r>
          </a:p>
        </p:txBody>
      </p:sp>
      <p:sp>
        <p:nvSpPr>
          <p:cNvPr id="7" name="Rounded Rectangle 6"/>
          <p:cNvSpPr/>
          <p:nvPr/>
        </p:nvSpPr>
        <p:spPr>
          <a:xfrm>
            <a:off x="3619501" y="3604297"/>
            <a:ext cx="1855177" cy="110007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Patients complete Diabetic Eye Exams</a:t>
            </a:r>
          </a:p>
        </p:txBody>
      </p:sp>
      <p:sp>
        <p:nvSpPr>
          <p:cNvPr id="8" name="Rounded Rectangle 7"/>
          <p:cNvSpPr/>
          <p:nvPr/>
        </p:nvSpPr>
        <p:spPr>
          <a:xfrm>
            <a:off x="3619501" y="5034082"/>
            <a:ext cx="1855177" cy="87196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Practice receives results</a:t>
            </a:r>
          </a:p>
        </p:txBody>
      </p:sp>
      <p:sp>
        <p:nvSpPr>
          <p:cNvPr id="9" name="Rounded Rectangle 8"/>
          <p:cNvSpPr/>
          <p:nvPr/>
        </p:nvSpPr>
        <p:spPr>
          <a:xfrm>
            <a:off x="6002953" y="1967379"/>
            <a:ext cx="1582613" cy="48695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Correct diagnosis codes in EMR</a:t>
            </a:r>
          </a:p>
        </p:txBody>
      </p:sp>
      <p:sp>
        <p:nvSpPr>
          <p:cNvPr id="10" name="Rounded Rectangle 9"/>
          <p:cNvSpPr/>
          <p:nvPr/>
        </p:nvSpPr>
        <p:spPr>
          <a:xfrm>
            <a:off x="6002953" y="2562579"/>
            <a:ext cx="1582613" cy="48695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Ran correct </a:t>
            </a:r>
            <a:r>
              <a:rPr lang="en-US" sz="1400" dirty="0" err="1">
                <a:ln w="0"/>
                <a:solidFill>
                  <a:schemeClr val="tx1"/>
                </a:solidFill>
                <a:effectLst>
                  <a:outerShdw blurRad="38100" dist="19050" dir="2700000" algn="tl" rotWithShape="0">
                    <a:schemeClr val="dk1">
                      <a:alpha val="40000"/>
                    </a:schemeClr>
                  </a:outerShdw>
                </a:effectLst>
              </a:rPr>
              <a:t>pt</a:t>
            </a:r>
            <a:r>
              <a:rPr lang="en-US" sz="1400" dirty="0">
                <a:ln w="0"/>
                <a:solidFill>
                  <a:schemeClr val="tx1"/>
                </a:solidFill>
                <a:effectLst>
                  <a:outerShdw blurRad="38100" dist="19050" dir="2700000" algn="tl" rotWithShape="0">
                    <a:schemeClr val="dk1">
                      <a:alpha val="40000"/>
                    </a:schemeClr>
                  </a:outerShdw>
                </a:effectLst>
              </a:rPr>
              <a:t> reports</a:t>
            </a:r>
          </a:p>
        </p:txBody>
      </p:sp>
      <p:sp>
        <p:nvSpPr>
          <p:cNvPr id="11" name="Rounded Rectangle 10"/>
          <p:cNvSpPr/>
          <p:nvPr/>
        </p:nvSpPr>
        <p:spPr>
          <a:xfrm>
            <a:off x="6002952" y="3356097"/>
            <a:ext cx="1582613" cy="48695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Pt has correct info to make </a:t>
            </a:r>
            <a:r>
              <a:rPr lang="en-US" sz="1400" dirty="0" err="1">
                <a:ln w="0"/>
                <a:solidFill>
                  <a:schemeClr val="tx1"/>
                </a:solidFill>
                <a:effectLst>
                  <a:outerShdw blurRad="38100" dist="19050" dir="2700000" algn="tl" rotWithShape="0">
                    <a:schemeClr val="dk1">
                      <a:alpha val="40000"/>
                    </a:schemeClr>
                  </a:outerShdw>
                </a:effectLst>
              </a:rPr>
              <a:t>apptmt</a:t>
            </a:r>
            <a:endParaRPr lang="en-US" sz="1400" dirty="0">
              <a:ln w="0"/>
              <a:solidFill>
                <a:schemeClr val="tx1"/>
              </a:solidFill>
              <a:effectLst>
                <a:outerShdw blurRad="38100" dist="19050" dir="2700000" algn="tl" rotWithShape="0">
                  <a:schemeClr val="dk1">
                    <a:alpha val="40000"/>
                  </a:schemeClr>
                </a:outerShdw>
              </a:effectLst>
            </a:endParaRPr>
          </a:p>
        </p:txBody>
      </p:sp>
      <p:sp>
        <p:nvSpPr>
          <p:cNvPr id="12" name="Rounded Rectangle 11"/>
          <p:cNvSpPr/>
          <p:nvPr/>
        </p:nvSpPr>
        <p:spPr>
          <a:xfrm>
            <a:off x="6002953" y="3954359"/>
            <a:ext cx="1582613" cy="643211"/>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Pt understands importance of eye exam</a:t>
            </a:r>
          </a:p>
        </p:txBody>
      </p:sp>
      <p:sp>
        <p:nvSpPr>
          <p:cNvPr id="13" name="Rounded Rectangle 12"/>
          <p:cNvSpPr/>
          <p:nvPr/>
        </p:nvSpPr>
        <p:spPr>
          <a:xfrm>
            <a:off x="6002953" y="5147609"/>
            <a:ext cx="1582613" cy="613542"/>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Specialist has correct practice contact info</a:t>
            </a:r>
          </a:p>
        </p:txBody>
      </p:sp>
      <p:cxnSp>
        <p:nvCxnSpPr>
          <p:cNvPr id="15" name="Straight Arrow Connector 14"/>
          <p:cNvCxnSpPr>
            <a:stCxn id="6" idx="1"/>
          </p:cNvCxnSpPr>
          <p:nvPr/>
        </p:nvCxnSpPr>
        <p:spPr>
          <a:xfrm flipH="1">
            <a:off x="2839915" y="2816593"/>
            <a:ext cx="779588" cy="7618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7" idx="1"/>
          </p:cNvCxnSpPr>
          <p:nvPr/>
        </p:nvCxnSpPr>
        <p:spPr>
          <a:xfrm flipH="1" flipV="1">
            <a:off x="2866293" y="3894993"/>
            <a:ext cx="753208" cy="2593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8" idx="1"/>
          </p:cNvCxnSpPr>
          <p:nvPr/>
        </p:nvCxnSpPr>
        <p:spPr>
          <a:xfrm flipH="1" flipV="1">
            <a:off x="2839915" y="4167554"/>
            <a:ext cx="779586" cy="13025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9" idx="1"/>
            <a:endCxn id="6" idx="3"/>
          </p:cNvCxnSpPr>
          <p:nvPr/>
        </p:nvCxnSpPr>
        <p:spPr>
          <a:xfrm flipH="1">
            <a:off x="5474680" y="2210858"/>
            <a:ext cx="528273" cy="6057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0" idx="1"/>
            <a:endCxn id="6" idx="3"/>
          </p:cNvCxnSpPr>
          <p:nvPr/>
        </p:nvCxnSpPr>
        <p:spPr>
          <a:xfrm flipH="1">
            <a:off x="5474680" y="2806058"/>
            <a:ext cx="528273" cy="105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1" idx="1"/>
            <a:endCxn id="7" idx="3"/>
          </p:cNvCxnSpPr>
          <p:nvPr/>
        </p:nvCxnSpPr>
        <p:spPr>
          <a:xfrm flipH="1">
            <a:off x="5474678" y="3599576"/>
            <a:ext cx="528274" cy="5547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2" idx="1"/>
            <a:endCxn id="7" idx="3"/>
          </p:cNvCxnSpPr>
          <p:nvPr/>
        </p:nvCxnSpPr>
        <p:spPr>
          <a:xfrm flipH="1" flipV="1">
            <a:off x="5474678" y="4154335"/>
            <a:ext cx="528275" cy="1216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13" idx="1"/>
            <a:endCxn id="8" idx="3"/>
          </p:cNvCxnSpPr>
          <p:nvPr/>
        </p:nvCxnSpPr>
        <p:spPr>
          <a:xfrm flipH="1">
            <a:off x="5474678" y="5454380"/>
            <a:ext cx="528275" cy="156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002323" y="2380610"/>
            <a:ext cx="1767254" cy="369332"/>
          </a:xfrm>
          <a:prstGeom prst="rect">
            <a:avLst/>
          </a:prstGeom>
          <a:noFill/>
        </p:spPr>
        <p:txBody>
          <a:bodyPr wrap="square" rtlCol="0">
            <a:spAutoFit/>
          </a:bodyPr>
          <a:lstStyle/>
          <a:p>
            <a:pPr algn="ctr"/>
            <a:r>
              <a:rPr lang="en-US" b="1" dirty="0"/>
              <a:t>Aim Statement</a:t>
            </a:r>
          </a:p>
        </p:txBody>
      </p:sp>
      <p:sp>
        <p:nvSpPr>
          <p:cNvPr id="22" name="TextBox 21"/>
          <p:cNvSpPr txBox="1"/>
          <p:nvPr/>
        </p:nvSpPr>
        <p:spPr>
          <a:xfrm>
            <a:off x="3619501" y="1431233"/>
            <a:ext cx="1767254" cy="369332"/>
          </a:xfrm>
          <a:prstGeom prst="rect">
            <a:avLst/>
          </a:prstGeom>
          <a:noFill/>
        </p:spPr>
        <p:txBody>
          <a:bodyPr wrap="square" rtlCol="0">
            <a:spAutoFit/>
          </a:bodyPr>
          <a:lstStyle/>
          <a:p>
            <a:pPr algn="ctr"/>
            <a:r>
              <a:rPr lang="en-US" b="1" dirty="0"/>
              <a:t>Primary Drivers</a:t>
            </a:r>
          </a:p>
        </p:txBody>
      </p:sp>
      <p:sp>
        <p:nvSpPr>
          <p:cNvPr id="23" name="TextBox 22"/>
          <p:cNvSpPr txBox="1"/>
          <p:nvPr/>
        </p:nvSpPr>
        <p:spPr>
          <a:xfrm>
            <a:off x="5841357" y="1430992"/>
            <a:ext cx="2034951" cy="369332"/>
          </a:xfrm>
          <a:prstGeom prst="rect">
            <a:avLst/>
          </a:prstGeom>
          <a:noFill/>
        </p:spPr>
        <p:txBody>
          <a:bodyPr wrap="square" rtlCol="0">
            <a:spAutoFit/>
          </a:bodyPr>
          <a:lstStyle/>
          <a:p>
            <a:pPr algn="ctr"/>
            <a:r>
              <a:rPr lang="en-US" b="1" dirty="0"/>
              <a:t>Secondary Drivers</a:t>
            </a:r>
          </a:p>
        </p:txBody>
      </p:sp>
    </p:spTree>
    <p:extLst>
      <p:ext uri="{BB962C8B-B14F-4D97-AF65-F5344CB8AC3E}">
        <p14:creationId xmlns:p14="http://schemas.microsoft.com/office/powerpoint/2010/main" val="17743670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Blank Driver Diagram</a:t>
            </a:r>
          </a:p>
        </p:txBody>
      </p:sp>
      <p:sp>
        <p:nvSpPr>
          <p:cNvPr id="4" name="Slide Number Placeholder 3"/>
          <p:cNvSpPr>
            <a:spLocks noGrp="1"/>
          </p:cNvSpPr>
          <p:nvPr>
            <p:ph type="sldNum" sz="quarter" idx="12"/>
          </p:nvPr>
        </p:nvSpPr>
        <p:spPr/>
        <p:txBody>
          <a:bodyPr/>
          <a:lstStyle/>
          <a:p>
            <a:fld id="{70A743B7-4783-42B4-A417-17CDBD9DB73F}" type="slidenum">
              <a:rPr lang="en-US" smtClean="0"/>
              <a:t>17</a:t>
            </a:fld>
            <a:endParaRPr lang="en-US"/>
          </a:p>
        </p:txBody>
      </p:sp>
      <p:grpSp>
        <p:nvGrpSpPr>
          <p:cNvPr id="18" name="Group 17"/>
          <p:cNvGrpSpPr/>
          <p:nvPr/>
        </p:nvGrpSpPr>
        <p:grpSpPr>
          <a:xfrm>
            <a:off x="729761" y="1690689"/>
            <a:ext cx="5978769" cy="2701336"/>
            <a:chOff x="1002323" y="1967379"/>
            <a:chExt cx="6583244" cy="3938668"/>
          </a:xfrm>
        </p:grpSpPr>
        <p:sp>
          <p:nvSpPr>
            <p:cNvPr id="5" name="Rectangle 4"/>
            <p:cNvSpPr/>
            <p:nvPr/>
          </p:nvSpPr>
          <p:spPr>
            <a:xfrm>
              <a:off x="1002323" y="3217985"/>
              <a:ext cx="1767254" cy="1099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Statement</a:t>
              </a:r>
            </a:p>
          </p:txBody>
        </p:sp>
        <p:sp>
          <p:nvSpPr>
            <p:cNvPr id="6" name="Rounded Rectangle 5"/>
            <p:cNvSpPr/>
            <p:nvPr/>
          </p:nvSpPr>
          <p:spPr>
            <a:xfrm>
              <a:off x="3619503" y="2380610"/>
              <a:ext cx="1855177" cy="87196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Primary Driver</a:t>
              </a:r>
            </a:p>
          </p:txBody>
        </p:sp>
        <p:sp>
          <p:nvSpPr>
            <p:cNvPr id="7" name="Rounded Rectangle 6"/>
            <p:cNvSpPr/>
            <p:nvPr/>
          </p:nvSpPr>
          <p:spPr>
            <a:xfrm>
              <a:off x="3631224" y="3792005"/>
              <a:ext cx="1855177" cy="87196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Primary Driver</a:t>
              </a:r>
            </a:p>
          </p:txBody>
        </p:sp>
        <p:sp>
          <p:nvSpPr>
            <p:cNvPr id="8" name="Rounded Rectangle 7"/>
            <p:cNvSpPr/>
            <p:nvPr/>
          </p:nvSpPr>
          <p:spPr>
            <a:xfrm>
              <a:off x="3619501" y="5034082"/>
              <a:ext cx="1855177" cy="87196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Primary Driver</a:t>
              </a:r>
            </a:p>
          </p:txBody>
        </p:sp>
        <p:sp>
          <p:nvSpPr>
            <p:cNvPr id="9" name="Rounded Rectangle 8"/>
            <p:cNvSpPr/>
            <p:nvPr/>
          </p:nvSpPr>
          <p:spPr>
            <a:xfrm>
              <a:off x="6002953" y="1967379"/>
              <a:ext cx="1582613" cy="48695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Secondary Drivers</a:t>
              </a:r>
            </a:p>
          </p:txBody>
        </p:sp>
        <p:sp>
          <p:nvSpPr>
            <p:cNvPr id="10" name="Rounded Rectangle 9"/>
            <p:cNvSpPr/>
            <p:nvPr/>
          </p:nvSpPr>
          <p:spPr>
            <a:xfrm>
              <a:off x="6002953" y="2562579"/>
              <a:ext cx="1582613" cy="48695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Secondary Drivers</a:t>
              </a:r>
            </a:p>
          </p:txBody>
        </p:sp>
        <p:sp>
          <p:nvSpPr>
            <p:cNvPr id="11" name="Rounded Rectangle 10"/>
            <p:cNvSpPr/>
            <p:nvPr/>
          </p:nvSpPr>
          <p:spPr>
            <a:xfrm>
              <a:off x="6002954" y="3180268"/>
              <a:ext cx="1582613" cy="48695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Secondary Drivers</a:t>
              </a:r>
            </a:p>
          </p:txBody>
        </p:sp>
        <p:sp>
          <p:nvSpPr>
            <p:cNvPr id="12" name="Rounded Rectangle 11"/>
            <p:cNvSpPr/>
            <p:nvPr/>
          </p:nvSpPr>
          <p:spPr>
            <a:xfrm>
              <a:off x="6002953" y="3985994"/>
              <a:ext cx="1582613" cy="48695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Secondary Drivers</a:t>
              </a:r>
            </a:p>
          </p:txBody>
        </p:sp>
        <p:sp>
          <p:nvSpPr>
            <p:cNvPr id="13" name="Rounded Rectangle 12"/>
            <p:cNvSpPr/>
            <p:nvPr/>
          </p:nvSpPr>
          <p:spPr>
            <a:xfrm>
              <a:off x="6002953" y="5226585"/>
              <a:ext cx="1582613" cy="48695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Secondary Drivers</a:t>
              </a:r>
            </a:p>
          </p:txBody>
        </p:sp>
        <p:cxnSp>
          <p:nvCxnSpPr>
            <p:cNvPr id="15" name="Straight Arrow Connector 14"/>
            <p:cNvCxnSpPr>
              <a:stCxn id="6" idx="1"/>
            </p:cNvCxnSpPr>
            <p:nvPr/>
          </p:nvCxnSpPr>
          <p:spPr>
            <a:xfrm flipH="1">
              <a:off x="2831123" y="2816593"/>
              <a:ext cx="788380" cy="8506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7" idx="1"/>
            </p:cNvCxnSpPr>
            <p:nvPr/>
          </p:nvCxnSpPr>
          <p:spPr>
            <a:xfrm flipH="1" flipV="1">
              <a:off x="2825263" y="3834426"/>
              <a:ext cx="805961" cy="3935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2831123" y="3974123"/>
              <a:ext cx="712178" cy="15298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9" idx="1"/>
              <a:endCxn id="6" idx="3"/>
            </p:cNvCxnSpPr>
            <p:nvPr/>
          </p:nvCxnSpPr>
          <p:spPr>
            <a:xfrm flipH="1">
              <a:off x="5474680" y="2210858"/>
              <a:ext cx="528273" cy="6057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0" idx="1"/>
              <a:endCxn id="6" idx="3"/>
            </p:cNvCxnSpPr>
            <p:nvPr/>
          </p:nvCxnSpPr>
          <p:spPr>
            <a:xfrm flipH="1">
              <a:off x="5474680" y="2806058"/>
              <a:ext cx="528273" cy="105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1" idx="1"/>
            </p:cNvCxnSpPr>
            <p:nvPr/>
          </p:nvCxnSpPr>
          <p:spPr>
            <a:xfrm flipH="1" flipV="1">
              <a:off x="5474678" y="2920360"/>
              <a:ext cx="528276" cy="5033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12" idx="1"/>
              <a:endCxn id="7" idx="3"/>
            </p:cNvCxnSpPr>
            <p:nvPr/>
          </p:nvCxnSpPr>
          <p:spPr>
            <a:xfrm flipH="1" flipV="1">
              <a:off x="5486401" y="4227988"/>
              <a:ext cx="516552" cy="14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13" idx="1"/>
              <a:endCxn id="8" idx="3"/>
            </p:cNvCxnSpPr>
            <p:nvPr/>
          </p:nvCxnSpPr>
          <p:spPr>
            <a:xfrm flipH="1">
              <a:off x="5474678" y="5470064"/>
              <a:ext cx="528275"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4" name="TextBox 13"/>
          <p:cNvSpPr txBox="1"/>
          <p:nvPr/>
        </p:nvSpPr>
        <p:spPr>
          <a:xfrm>
            <a:off x="496765" y="6012352"/>
            <a:ext cx="5857437" cy="615553"/>
          </a:xfrm>
          <a:prstGeom prst="rect">
            <a:avLst/>
          </a:prstGeom>
          <a:noFill/>
        </p:spPr>
        <p:txBody>
          <a:bodyPr wrap="none" rtlCol="0">
            <a:spAutoFit/>
          </a:bodyPr>
          <a:lstStyle/>
          <a:p>
            <a:r>
              <a:rPr lang="en-US" dirty="0"/>
              <a:t>IHI Video on how to use Driver Diagrams</a:t>
            </a:r>
          </a:p>
          <a:p>
            <a:r>
              <a:rPr lang="en-US" sz="1600" dirty="0"/>
              <a:t>https://www.youtube.com/watch?v=yfcE_Q-IRFg&amp;feature=youtu.be</a:t>
            </a:r>
          </a:p>
        </p:txBody>
      </p:sp>
      <p:sp>
        <p:nvSpPr>
          <p:cNvPr id="20" name="TextBox 19"/>
          <p:cNvSpPr txBox="1"/>
          <p:nvPr/>
        </p:nvSpPr>
        <p:spPr>
          <a:xfrm>
            <a:off x="496765" y="4880392"/>
            <a:ext cx="8515351" cy="1138773"/>
          </a:xfrm>
          <a:prstGeom prst="rect">
            <a:avLst/>
          </a:prstGeom>
          <a:noFill/>
        </p:spPr>
        <p:txBody>
          <a:bodyPr wrap="square" rtlCol="0">
            <a:spAutoFit/>
          </a:bodyPr>
          <a:lstStyle/>
          <a:p>
            <a:r>
              <a:rPr lang="en-US" b="1" dirty="0"/>
              <a:t>PRIMARY</a:t>
            </a:r>
            <a:r>
              <a:rPr lang="en-US" dirty="0"/>
              <a:t> – </a:t>
            </a:r>
            <a:r>
              <a:rPr lang="en-US" sz="1600" dirty="0"/>
              <a:t>Key contributors to desired outcome. Examples: Could be a concrete process step such as “Correct identification of Diabetic Patients”; could be a underlying condition in the practice/general concept such as “Leadership” or “ Patient Engagement”    No more than 5.</a:t>
            </a:r>
          </a:p>
          <a:p>
            <a:r>
              <a:rPr lang="en-US" b="1" dirty="0" smtClean="0"/>
              <a:t>SECONDARY</a:t>
            </a:r>
            <a:r>
              <a:rPr lang="en-US" dirty="0" smtClean="0"/>
              <a:t> </a:t>
            </a:r>
            <a:r>
              <a:rPr lang="en-US" dirty="0"/>
              <a:t>– </a:t>
            </a:r>
            <a:r>
              <a:rPr lang="en-US" sz="1600" dirty="0"/>
              <a:t>Factors that influence Primary Drivers. 1 to 3 Secondary Drivers per Primary Driver.</a:t>
            </a:r>
            <a:endParaRPr lang="en-US" dirty="0"/>
          </a:p>
        </p:txBody>
      </p:sp>
    </p:spTree>
    <p:extLst>
      <p:ext uri="{BB962C8B-B14F-4D97-AF65-F5344CB8AC3E}">
        <p14:creationId xmlns:p14="http://schemas.microsoft.com/office/powerpoint/2010/main" val="4364033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High Level Flow Chart</a:t>
            </a:r>
          </a:p>
        </p:txBody>
      </p:sp>
      <p:sp>
        <p:nvSpPr>
          <p:cNvPr id="3" name="Content Placeholder 2"/>
          <p:cNvSpPr>
            <a:spLocks noGrp="1"/>
          </p:cNvSpPr>
          <p:nvPr>
            <p:ph idx="1"/>
          </p:nvPr>
        </p:nvSpPr>
        <p:spPr/>
        <p:txBody>
          <a:bodyPr/>
          <a:lstStyle/>
          <a:p>
            <a:r>
              <a:rPr lang="en-US" dirty="0"/>
              <a:t>What are the logical 4 – 7 steps?</a:t>
            </a:r>
          </a:p>
          <a:p>
            <a:r>
              <a:rPr lang="en-US" dirty="0"/>
              <a:t>Which step would include patient input?</a:t>
            </a:r>
          </a:p>
          <a:p>
            <a:r>
              <a:rPr lang="en-US" dirty="0"/>
              <a:t>Was the last step making sure the patient had the correct follow-up?</a:t>
            </a:r>
          </a:p>
          <a:p>
            <a:pPr marL="0" indent="0">
              <a:buNone/>
            </a:pPr>
            <a:endParaRPr lang="en-US" dirty="0"/>
          </a:p>
        </p:txBody>
      </p:sp>
      <p:sp>
        <p:nvSpPr>
          <p:cNvPr id="4" name="Slide Number Placeholder 3"/>
          <p:cNvSpPr>
            <a:spLocks noGrp="1"/>
          </p:cNvSpPr>
          <p:nvPr>
            <p:ph type="sldNum" sz="quarter" idx="12"/>
          </p:nvPr>
        </p:nvSpPr>
        <p:spPr/>
        <p:txBody>
          <a:bodyPr/>
          <a:lstStyle/>
          <a:p>
            <a:fld id="{70A743B7-4783-42B4-A417-17CDBD9DB73F}" type="slidenum">
              <a:rPr lang="en-US" smtClean="0"/>
              <a:t>18</a:t>
            </a:fld>
            <a:endParaRPr lang="en-US"/>
          </a:p>
        </p:txBody>
      </p:sp>
      <p:sp>
        <p:nvSpPr>
          <p:cNvPr id="8" name="Flowchart: Process 7"/>
          <p:cNvSpPr/>
          <p:nvPr/>
        </p:nvSpPr>
        <p:spPr>
          <a:xfrm>
            <a:off x="923193" y="4012238"/>
            <a:ext cx="1204546" cy="78251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i.e. Diagnose  Order test or referral </a:t>
            </a:r>
          </a:p>
        </p:txBody>
      </p:sp>
      <p:sp>
        <p:nvSpPr>
          <p:cNvPr id="9" name="Flowchart: Process 8"/>
          <p:cNvSpPr/>
          <p:nvPr/>
        </p:nvSpPr>
        <p:spPr>
          <a:xfrm>
            <a:off x="2341685" y="4012238"/>
            <a:ext cx="1204546" cy="78251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lowchart: Process 9"/>
          <p:cNvSpPr/>
          <p:nvPr/>
        </p:nvSpPr>
        <p:spPr>
          <a:xfrm>
            <a:off x="3760177" y="4012238"/>
            <a:ext cx="1204546" cy="78251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lowchart: Process 10"/>
          <p:cNvSpPr/>
          <p:nvPr/>
        </p:nvSpPr>
        <p:spPr>
          <a:xfrm>
            <a:off x="5178669" y="4012238"/>
            <a:ext cx="1204546" cy="78251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lowchart: Process 11"/>
          <p:cNvSpPr/>
          <p:nvPr/>
        </p:nvSpPr>
        <p:spPr>
          <a:xfrm>
            <a:off x="6660174" y="4001294"/>
            <a:ext cx="1204546" cy="78251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 </a:t>
            </a:r>
            <a:r>
              <a:rPr lang="en-US" sz="1400" b="1" dirty="0">
                <a:solidFill>
                  <a:srgbClr val="FF0000"/>
                </a:solidFill>
              </a:rPr>
              <a:t>Patient receives follow-up</a:t>
            </a:r>
          </a:p>
        </p:txBody>
      </p:sp>
      <p:sp>
        <p:nvSpPr>
          <p:cNvPr id="6" name="Up Arrow 5"/>
          <p:cNvSpPr/>
          <p:nvPr/>
        </p:nvSpPr>
        <p:spPr>
          <a:xfrm>
            <a:off x="1222131" y="4929689"/>
            <a:ext cx="606669" cy="615461"/>
          </a:xfrm>
          <a:prstGeom prst="up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7" name="TextBox 6"/>
          <p:cNvSpPr txBox="1"/>
          <p:nvPr/>
        </p:nvSpPr>
        <p:spPr>
          <a:xfrm>
            <a:off x="556112" y="5665568"/>
            <a:ext cx="2362934" cy="923330"/>
          </a:xfrm>
          <a:prstGeom prst="rect">
            <a:avLst/>
          </a:prstGeom>
          <a:noFill/>
        </p:spPr>
        <p:txBody>
          <a:bodyPr wrap="square" rtlCol="0">
            <a:spAutoFit/>
          </a:bodyPr>
          <a:lstStyle/>
          <a:p>
            <a:r>
              <a:rPr lang="en-US" dirty="0"/>
              <a:t>Some action that starts the process.</a:t>
            </a:r>
          </a:p>
          <a:p>
            <a:r>
              <a:rPr lang="en-US" dirty="0"/>
              <a:t>Can start with a verb.</a:t>
            </a:r>
          </a:p>
        </p:txBody>
      </p:sp>
    </p:spTree>
    <p:extLst>
      <p:ext uri="{BB962C8B-B14F-4D97-AF65-F5344CB8AC3E}">
        <p14:creationId xmlns:p14="http://schemas.microsoft.com/office/powerpoint/2010/main" val="8323706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Measurement</a:t>
            </a:r>
          </a:p>
        </p:txBody>
      </p:sp>
      <p:sp>
        <p:nvSpPr>
          <p:cNvPr id="3" name="Content Placeholder 2"/>
          <p:cNvSpPr>
            <a:spLocks noGrp="1"/>
          </p:cNvSpPr>
          <p:nvPr>
            <p:ph idx="1"/>
          </p:nvPr>
        </p:nvSpPr>
        <p:spPr>
          <a:xfrm>
            <a:off x="474785" y="1610179"/>
            <a:ext cx="8194430" cy="5010430"/>
          </a:xfrm>
        </p:spPr>
        <p:txBody>
          <a:bodyPr>
            <a:normAutofit lnSpcReduction="10000"/>
          </a:bodyPr>
          <a:lstStyle/>
          <a:p>
            <a:r>
              <a:rPr lang="en-US" dirty="0"/>
              <a:t>You know you have a clear Aim Statement when it is easy to identify what to measure.</a:t>
            </a:r>
          </a:p>
          <a:p>
            <a:pPr lvl="1"/>
            <a:r>
              <a:rPr lang="en-US" dirty="0"/>
              <a:t>Increase Diabetic Eye exams from baseline of 30% to 75% by 12/31/2016.</a:t>
            </a:r>
          </a:p>
          <a:p>
            <a:pPr marL="0" indent="0">
              <a:buNone/>
            </a:pPr>
            <a:endParaRPr lang="en-US" dirty="0"/>
          </a:p>
          <a:p>
            <a:pPr marL="0" indent="0">
              <a:buNone/>
            </a:pPr>
            <a:endParaRPr lang="en-US" dirty="0"/>
          </a:p>
          <a:p>
            <a:pPr marL="0" indent="0">
              <a:buNone/>
            </a:pPr>
            <a:endParaRPr lang="en-US" dirty="0"/>
          </a:p>
          <a:p>
            <a:r>
              <a:rPr lang="en-US" dirty="0"/>
              <a:t>Rapid </a:t>
            </a:r>
            <a:r>
              <a:rPr lang="en-US" b="1" dirty="0">
                <a:solidFill>
                  <a:srgbClr val="FF0000"/>
                </a:solidFill>
              </a:rPr>
              <a:t>small</a:t>
            </a:r>
            <a:r>
              <a:rPr lang="en-US" dirty="0"/>
              <a:t> tests to check if idea works or not. </a:t>
            </a:r>
            <a:r>
              <a:rPr lang="en-US" sz="3200" b="1" i="1" dirty="0">
                <a:solidFill>
                  <a:srgbClr val="0070C0"/>
                </a:solidFill>
              </a:rPr>
              <a:t>Fail often, Fail fast</a:t>
            </a:r>
            <a:r>
              <a:rPr lang="en-US" sz="3200" b="1" dirty="0"/>
              <a:t>.</a:t>
            </a:r>
            <a:r>
              <a:rPr lang="en-US" sz="2200" dirty="0"/>
              <a:t> </a:t>
            </a:r>
          </a:p>
          <a:p>
            <a:r>
              <a:rPr lang="en-US" dirty="0"/>
              <a:t>A fun TED Talk on celebrating failure:</a:t>
            </a:r>
            <a:r>
              <a:rPr lang="en-US" b="1" dirty="0"/>
              <a:t> </a:t>
            </a:r>
            <a:r>
              <a:rPr lang="en-US" sz="2000" b="1" dirty="0"/>
              <a:t>https://www.ted.com/talks/astro_teller_the_unexpected_benefit_of_celebrating_failure</a:t>
            </a:r>
            <a:endParaRPr lang="en-US" sz="2400" dirty="0"/>
          </a:p>
        </p:txBody>
      </p:sp>
      <p:sp>
        <p:nvSpPr>
          <p:cNvPr id="4" name="Slide Number Placeholder 3"/>
          <p:cNvSpPr>
            <a:spLocks noGrp="1"/>
          </p:cNvSpPr>
          <p:nvPr>
            <p:ph type="sldNum" sz="quarter" idx="12"/>
          </p:nvPr>
        </p:nvSpPr>
        <p:spPr/>
        <p:txBody>
          <a:bodyPr/>
          <a:lstStyle/>
          <a:p>
            <a:fld id="{70A743B7-4783-42B4-A417-17CDBD9DB73F}" type="slidenum">
              <a:rPr lang="en-US" smtClean="0"/>
              <a:t>19</a:t>
            </a:fld>
            <a:endParaRPr lang="en-US" dirty="0"/>
          </a:p>
        </p:txBody>
      </p:sp>
      <p:sp>
        <p:nvSpPr>
          <p:cNvPr id="5" name="Oval 4"/>
          <p:cNvSpPr/>
          <p:nvPr/>
        </p:nvSpPr>
        <p:spPr>
          <a:xfrm>
            <a:off x="6774472" y="2271503"/>
            <a:ext cx="641839" cy="63304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gradFill>
                <a:gsLst>
                  <a:gs pos="21000">
                    <a:srgbClr val="53575C"/>
                  </a:gs>
                  <a:gs pos="88000">
                    <a:srgbClr val="C5C7CA"/>
                  </a:gs>
                </a:gsLst>
                <a:lin ang="5400000"/>
              </a:gradFill>
            </a:endParaRPr>
          </a:p>
        </p:txBody>
      </p:sp>
      <p:sp>
        <p:nvSpPr>
          <p:cNvPr id="6" name="Oval 5"/>
          <p:cNvSpPr/>
          <p:nvPr/>
        </p:nvSpPr>
        <p:spPr>
          <a:xfrm>
            <a:off x="7713944" y="2268407"/>
            <a:ext cx="641839" cy="63304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gradFill>
                <a:gsLst>
                  <a:gs pos="21000">
                    <a:srgbClr val="53575C"/>
                  </a:gs>
                  <a:gs pos="88000">
                    <a:srgbClr val="C5C7CA"/>
                  </a:gs>
                </a:gsLst>
                <a:lin ang="5400000"/>
              </a:gradFill>
            </a:endParaRPr>
          </a:p>
        </p:txBody>
      </p:sp>
      <p:cxnSp>
        <p:nvCxnSpPr>
          <p:cNvPr id="8" name="Straight Arrow Connector 7"/>
          <p:cNvCxnSpPr>
            <a:endCxn id="5" idx="3"/>
          </p:cNvCxnSpPr>
          <p:nvPr/>
        </p:nvCxnSpPr>
        <p:spPr>
          <a:xfrm flipV="1">
            <a:off x="6035919" y="2811842"/>
            <a:ext cx="832548" cy="563117"/>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268402" y="3100189"/>
            <a:ext cx="1800225" cy="923330"/>
          </a:xfrm>
          <a:prstGeom prst="rect">
            <a:avLst/>
          </a:prstGeom>
          <a:noFill/>
        </p:spPr>
        <p:txBody>
          <a:bodyPr wrap="square" rtlCol="0">
            <a:spAutoFit/>
          </a:bodyPr>
          <a:lstStyle/>
          <a:p>
            <a:r>
              <a:rPr lang="en-US" dirty="0"/>
              <a:t>This is where you</a:t>
            </a:r>
          </a:p>
          <a:p>
            <a:r>
              <a:rPr lang="en-US" dirty="0"/>
              <a:t>get your denominator</a:t>
            </a:r>
          </a:p>
        </p:txBody>
      </p:sp>
      <p:sp>
        <p:nvSpPr>
          <p:cNvPr id="13" name="TextBox 12"/>
          <p:cNvSpPr txBox="1"/>
          <p:nvPr/>
        </p:nvSpPr>
        <p:spPr>
          <a:xfrm>
            <a:off x="6550269" y="3167938"/>
            <a:ext cx="2189285" cy="923330"/>
          </a:xfrm>
          <a:prstGeom prst="rect">
            <a:avLst/>
          </a:prstGeom>
          <a:noFill/>
        </p:spPr>
        <p:txBody>
          <a:bodyPr wrap="square" rtlCol="0">
            <a:spAutoFit/>
          </a:bodyPr>
          <a:lstStyle/>
          <a:p>
            <a:r>
              <a:rPr lang="en-US" dirty="0"/>
              <a:t>Use this to figure out what would be the numerator</a:t>
            </a:r>
          </a:p>
        </p:txBody>
      </p:sp>
      <p:cxnSp>
        <p:nvCxnSpPr>
          <p:cNvPr id="14" name="Straight Arrow Connector 13"/>
          <p:cNvCxnSpPr/>
          <p:nvPr/>
        </p:nvCxnSpPr>
        <p:spPr>
          <a:xfrm flipV="1">
            <a:off x="7486650" y="2901453"/>
            <a:ext cx="426427" cy="364316"/>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88534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 Ideas</a:t>
            </a:r>
          </a:p>
        </p:txBody>
      </p:sp>
      <p:sp>
        <p:nvSpPr>
          <p:cNvPr id="3" name="Content Placeholder 2"/>
          <p:cNvSpPr>
            <a:spLocks noGrp="1"/>
          </p:cNvSpPr>
          <p:nvPr>
            <p:ph idx="1"/>
          </p:nvPr>
        </p:nvSpPr>
        <p:spPr>
          <a:xfrm>
            <a:off x="628650" y="1401029"/>
            <a:ext cx="8225204" cy="5137884"/>
          </a:xfrm>
        </p:spPr>
        <p:txBody>
          <a:bodyPr>
            <a:normAutofit/>
          </a:bodyPr>
          <a:lstStyle/>
          <a:p>
            <a:r>
              <a:rPr lang="en-US" dirty="0"/>
              <a:t>A good test idea answers a hypothesis</a:t>
            </a:r>
            <a:r>
              <a:rPr lang="en-US" b="1" dirty="0"/>
              <a:t>.</a:t>
            </a:r>
          </a:p>
          <a:p>
            <a:pPr lvl="1"/>
            <a:r>
              <a:rPr lang="en-US" b="1" dirty="0"/>
              <a:t>Hypothesis</a:t>
            </a:r>
            <a:r>
              <a:rPr lang="en-US" dirty="0"/>
              <a:t> – if  we send a patient letter explaining why a diabetic eye exam is so important, an educated patient would be more likely to complete the eye exam. </a:t>
            </a:r>
          </a:p>
          <a:p>
            <a:pPr lvl="1"/>
            <a:endParaRPr lang="en-US" sz="1000" dirty="0"/>
          </a:p>
          <a:p>
            <a:pPr lvl="2"/>
            <a:r>
              <a:rPr lang="en-US" sz="2400" b="1" dirty="0"/>
              <a:t>Test</a:t>
            </a:r>
            <a:r>
              <a:rPr lang="en-US" sz="2400" dirty="0"/>
              <a:t> – Send letter to diabetic patient population with clearly stated reasons why eye exams are necessary, and give names/locations/times of eye exam providers.</a:t>
            </a:r>
            <a:endParaRPr lang="en-US" dirty="0"/>
          </a:p>
          <a:p>
            <a:pPr lvl="1"/>
            <a:endParaRPr lang="en-US" sz="3600" dirty="0"/>
          </a:p>
          <a:p>
            <a:pPr lvl="3"/>
            <a:r>
              <a:rPr lang="en-US" sz="2200" b="1" dirty="0"/>
              <a:t>Task</a:t>
            </a:r>
            <a:r>
              <a:rPr lang="en-US" sz="2200" dirty="0"/>
              <a:t> – Write draft letter.</a:t>
            </a:r>
          </a:p>
          <a:p>
            <a:pPr lvl="3"/>
            <a:r>
              <a:rPr lang="en-US" sz="2200" b="1" dirty="0"/>
              <a:t>Task</a:t>
            </a:r>
            <a:r>
              <a:rPr lang="en-US" sz="2200" dirty="0"/>
              <a:t> – show draft letter to select patients to get feed-back.</a:t>
            </a:r>
          </a:p>
          <a:p>
            <a:pPr lvl="2"/>
            <a:endParaRPr lang="en-US" sz="1000" dirty="0"/>
          </a:p>
          <a:p>
            <a:pPr marL="0" indent="0">
              <a:buNone/>
            </a:pPr>
            <a:endParaRPr lang="en-US" dirty="0"/>
          </a:p>
        </p:txBody>
      </p:sp>
      <p:sp>
        <p:nvSpPr>
          <p:cNvPr id="4" name="Slide Number Placeholder 3"/>
          <p:cNvSpPr>
            <a:spLocks noGrp="1"/>
          </p:cNvSpPr>
          <p:nvPr>
            <p:ph type="sldNum" sz="quarter" idx="12"/>
          </p:nvPr>
        </p:nvSpPr>
        <p:spPr/>
        <p:txBody>
          <a:bodyPr/>
          <a:lstStyle/>
          <a:p>
            <a:fld id="{70A743B7-4783-42B4-A417-17CDBD9DB73F}" type="slidenum">
              <a:rPr lang="en-US" smtClean="0"/>
              <a:t>20</a:t>
            </a:fld>
            <a:endParaRPr lang="en-US"/>
          </a:p>
        </p:txBody>
      </p:sp>
      <p:sp>
        <p:nvSpPr>
          <p:cNvPr id="7" name="Left Brace 6"/>
          <p:cNvSpPr/>
          <p:nvPr/>
        </p:nvSpPr>
        <p:spPr>
          <a:xfrm>
            <a:off x="1463919" y="3113365"/>
            <a:ext cx="149469" cy="1019908"/>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p:cNvSpPr txBox="1"/>
          <p:nvPr/>
        </p:nvSpPr>
        <p:spPr>
          <a:xfrm>
            <a:off x="125291" y="3100190"/>
            <a:ext cx="1450730" cy="923330"/>
          </a:xfrm>
          <a:prstGeom prst="rect">
            <a:avLst/>
          </a:prstGeom>
          <a:noFill/>
        </p:spPr>
        <p:txBody>
          <a:bodyPr wrap="square" rtlCol="0">
            <a:spAutoFit/>
          </a:bodyPr>
          <a:lstStyle/>
          <a:p>
            <a:r>
              <a:rPr lang="en-US" dirty="0"/>
              <a:t>Allows you to answer y/n to hypothesis</a:t>
            </a:r>
          </a:p>
        </p:txBody>
      </p:sp>
      <p:sp>
        <p:nvSpPr>
          <p:cNvPr id="9" name="Left Brace 8"/>
          <p:cNvSpPr/>
          <p:nvPr/>
        </p:nvSpPr>
        <p:spPr>
          <a:xfrm>
            <a:off x="1953357" y="4653375"/>
            <a:ext cx="149469" cy="1019908"/>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p:cNvSpPr txBox="1"/>
          <p:nvPr/>
        </p:nvSpPr>
        <p:spPr>
          <a:xfrm>
            <a:off x="652096" y="4840164"/>
            <a:ext cx="1375996" cy="646331"/>
          </a:xfrm>
          <a:prstGeom prst="rect">
            <a:avLst/>
          </a:prstGeom>
          <a:noFill/>
        </p:spPr>
        <p:txBody>
          <a:bodyPr wrap="square" rtlCol="0">
            <a:spAutoFit/>
          </a:bodyPr>
          <a:lstStyle/>
          <a:p>
            <a:r>
              <a:rPr lang="en-US" dirty="0"/>
              <a:t>Makes the test possible</a:t>
            </a:r>
          </a:p>
        </p:txBody>
      </p:sp>
    </p:spTree>
    <p:extLst>
      <p:ext uri="{BB962C8B-B14F-4D97-AF65-F5344CB8AC3E}">
        <p14:creationId xmlns:p14="http://schemas.microsoft.com/office/powerpoint/2010/main" val="12657558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Two Process Improvement Tools</a:t>
            </a:r>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
            </a:pPr>
            <a:r>
              <a:rPr lang="en-US" dirty="0"/>
              <a:t>Patient Question Tool: On a scale of 1 to 10, 10 being the most likely, ask -</a:t>
            </a:r>
          </a:p>
          <a:p>
            <a:pPr lvl="1">
              <a:buFont typeface="Wingdings" panose="05000000000000000000" pitchFamily="2" charset="2"/>
              <a:buChar char="§"/>
            </a:pPr>
            <a:r>
              <a:rPr lang="en-US" i="1" dirty="0"/>
              <a:t>How important do you think it is to complete XYZ?</a:t>
            </a:r>
          </a:p>
          <a:p>
            <a:pPr lvl="1">
              <a:buFont typeface="Wingdings" panose="05000000000000000000" pitchFamily="2" charset="2"/>
              <a:buChar char="§"/>
            </a:pPr>
            <a:r>
              <a:rPr lang="en-US" i="1" dirty="0"/>
              <a:t>How likely are you going to complete the appointment/test?</a:t>
            </a:r>
          </a:p>
          <a:p>
            <a:pPr lvl="1">
              <a:buFont typeface="Wingdings" panose="05000000000000000000" pitchFamily="2" charset="2"/>
              <a:buChar char="§"/>
            </a:pPr>
            <a:r>
              <a:rPr lang="en-US" i="1" dirty="0"/>
              <a:t>What would make it a 10?</a:t>
            </a:r>
          </a:p>
          <a:p>
            <a:pPr lvl="2">
              <a:buFont typeface="Wingdings" panose="05000000000000000000" pitchFamily="2" charset="2"/>
              <a:buChar char="§"/>
            </a:pPr>
            <a:endParaRPr lang="en-US" sz="1100" i="1" dirty="0"/>
          </a:p>
          <a:p>
            <a:pPr>
              <a:buFont typeface="Wingdings" panose="05000000000000000000" pitchFamily="2" charset="2"/>
              <a:buChar char="§"/>
            </a:pPr>
            <a:r>
              <a:rPr lang="en-US" dirty="0"/>
              <a:t>Teach back: ask the patient –</a:t>
            </a:r>
          </a:p>
          <a:p>
            <a:pPr lvl="1">
              <a:buFont typeface="Wingdings" panose="05000000000000000000" pitchFamily="2" charset="2"/>
              <a:buChar char="§"/>
            </a:pPr>
            <a:r>
              <a:rPr lang="en-US" i="1" dirty="0"/>
              <a:t>“We went through quite a bit of information today.  Just so I know I was clear, can you tell me how you will do this test when you get home?”</a:t>
            </a:r>
          </a:p>
          <a:p>
            <a:pPr marL="0" indent="0">
              <a:buNone/>
            </a:pPr>
            <a:endParaRPr lang="en-US" dirty="0"/>
          </a:p>
          <a:p>
            <a:pPr marL="0" indent="0">
              <a:buNone/>
            </a:pPr>
            <a:r>
              <a:rPr lang="en-US" b="1" dirty="0"/>
              <a:t>Open-ended questions</a:t>
            </a:r>
          </a:p>
        </p:txBody>
      </p:sp>
      <p:sp>
        <p:nvSpPr>
          <p:cNvPr id="4" name="Slide Number Placeholder 3"/>
          <p:cNvSpPr>
            <a:spLocks noGrp="1"/>
          </p:cNvSpPr>
          <p:nvPr>
            <p:ph type="sldNum" sz="quarter" idx="12"/>
          </p:nvPr>
        </p:nvSpPr>
        <p:spPr/>
        <p:txBody>
          <a:bodyPr/>
          <a:lstStyle/>
          <a:p>
            <a:fld id="{70A743B7-4783-42B4-A417-17CDBD9DB73F}" type="slidenum">
              <a:rPr lang="en-US" smtClean="0"/>
              <a:t>21</a:t>
            </a:fld>
            <a:endParaRPr lang="en-US"/>
          </a:p>
        </p:txBody>
      </p:sp>
    </p:spTree>
    <p:extLst>
      <p:ext uri="{BB962C8B-B14F-4D97-AF65-F5344CB8AC3E}">
        <p14:creationId xmlns:p14="http://schemas.microsoft.com/office/powerpoint/2010/main" val="42229960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07124" y="452845"/>
            <a:ext cx="5902682" cy="769441"/>
          </a:xfrm>
          <a:prstGeom prst="rect">
            <a:avLst/>
          </a:prstGeom>
          <a:noFill/>
        </p:spPr>
        <p:txBody>
          <a:bodyPr wrap="square" rtlCol="0">
            <a:spAutoFit/>
          </a:bodyPr>
          <a:lstStyle/>
          <a:p>
            <a:r>
              <a:rPr lang="en-US" sz="4400" b="1" dirty="0"/>
              <a:t>Sample PDSA Form - 1</a:t>
            </a:r>
          </a:p>
        </p:txBody>
      </p:sp>
      <p:sp>
        <p:nvSpPr>
          <p:cNvPr id="7" name="Slide Number Placeholder 6"/>
          <p:cNvSpPr>
            <a:spLocks noGrp="1"/>
          </p:cNvSpPr>
          <p:nvPr>
            <p:ph type="sldNum" sz="quarter" idx="12"/>
          </p:nvPr>
        </p:nvSpPr>
        <p:spPr/>
        <p:txBody>
          <a:bodyPr/>
          <a:lstStyle/>
          <a:p>
            <a:fld id="{70A743B7-4783-42B4-A417-17CDBD9DB73F}" type="slidenum">
              <a:rPr lang="en-US" smtClean="0"/>
              <a:t>22</a:t>
            </a:fld>
            <a:endParaRPr lang="en-US"/>
          </a:p>
        </p:txBody>
      </p:sp>
      <p:cxnSp>
        <p:nvCxnSpPr>
          <p:cNvPr id="9" name="Straight Connector 8"/>
          <p:cNvCxnSpPr/>
          <p:nvPr/>
        </p:nvCxnSpPr>
        <p:spPr>
          <a:xfrm>
            <a:off x="775063" y="6339840"/>
            <a:ext cx="7829006"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stretch>
            <a:fillRect/>
          </a:stretch>
        </p:blipFill>
        <p:spPr>
          <a:xfrm>
            <a:off x="364849" y="1258156"/>
            <a:ext cx="8564535" cy="5463320"/>
          </a:xfrm>
          <a:prstGeom prst="rect">
            <a:avLst/>
          </a:prstGeom>
        </p:spPr>
      </p:pic>
    </p:spTree>
    <p:extLst>
      <p:ext uri="{BB962C8B-B14F-4D97-AF65-F5344CB8AC3E}">
        <p14:creationId xmlns:p14="http://schemas.microsoft.com/office/powerpoint/2010/main" val="29062599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07124" y="452845"/>
            <a:ext cx="5902682" cy="769441"/>
          </a:xfrm>
          <a:prstGeom prst="rect">
            <a:avLst/>
          </a:prstGeom>
          <a:noFill/>
        </p:spPr>
        <p:txBody>
          <a:bodyPr wrap="square" rtlCol="0">
            <a:spAutoFit/>
          </a:bodyPr>
          <a:lstStyle/>
          <a:p>
            <a:r>
              <a:rPr lang="en-US" sz="4400" b="1" dirty="0"/>
              <a:t>Sample PDSA Form - 2</a:t>
            </a:r>
          </a:p>
        </p:txBody>
      </p:sp>
      <p:cxnSp>
        <p:nvCxnSpPr>
          <p:cNvPr id="7" name="Straight Connector 6"/>
          <p:cNvCxnSpPr/>
          <p:nvPr/>
        </p:nvCxnSpPr>
        <p:spPr>
          <a:xfrm>
            <a:off x="592183" y="1419498"/>
            <a:ext cx="79248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lide Number Placeholder 9"/>
          <p:cNvSpPr>
            <a:spLocks noGrp="1"/>
          </p:cNvSpPr>
          <p:nvPr>
            <p:ph type="sldNum" sz="quarter" idx="12"/>
          </p:nvPr>
        </p:nvSpPr>
        <p:spPr/>
        <p:txBody>
          <a:bodyPr/>
          <a:lstStyle/>
          <a:p>
            <a:fld id="{70A743B7-4783-42B4-A417-17CDBD9DB73F}" type="slidenum">
              <a:rPr lang="en-US" smtClean="0"/>
              <a:t>23</a:t>
            </a:fld>
            <a:endParaRPr lang="en-US"/>
          </a:p>
        </p:txBody>
      </p:sp>
      <p:pic>
        <p:nvPicPr>
          <p:cNvPr id="2" name="Picture 1"/>
          <p:cNvPicPr>
            <a:picLocks noChangeAspect="1"/>
          </p:cNvPicPr>
          <p:nvPr/>
        </p:nvPicPr>
        <p:blipFill>
          <a:blip r:embed="rId3"/>
          <a:stretch>
            <a:fillRect/>
          </a:stretch>
        </p:blipFill>
        <p:spPr>
          <a:xfrm>
            <a:off x="492370" y="1686960"/>
            <a:ext cx="8353791" cy="4762930"/>
          </a:xfrm>
          <a:prstGeom prst="rect">
            <a:avLst/>
          </a:prstGeom>
        </p:spPr>
      </p:pic>
    </p:spTree>
    <p:extLst>
      <p:ext uri="{BB962C8B-B14F-4D97-AF65-F5344CB8AC3E}">
        <p14:creationId xmlns:p14="http://schemas.microsoft.com/office/powerpoint/2010/main" val="11711352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07124" y="452845"/>
            <a:ext cx="5902682" cy="769441"/>
          </a:xfrm>
          <a:prstGeom prst="rect">
            <a:avLst/>
          </a:prstGeom>
          <a:noFill/>
        </p:spPr>
        <p:txBody>
          <a:bodyPr wrap="square" rtlCol="0">
            <a:spAutoFit/>
          </a:bodyPr>
          <a:lstStyle/>
          <a:p>
            <a:r>
              <a:rPr lang="en-US" sz="4400" b="1" dirty="0"/>
              <a:t>Blank PDSA Form</a:t>
            </a:r>
          </a:p>
        </p:txBody>
      </p:sp>
      <p:sp>
        <p:nvSpPr>
          <p:cNvPr id="7" name="Slide Number Placeholder 6"/>
          <p:cNvSpPr>
            <a:spLocks noGrp="1"/>
          </p:cNvSpPr>
          <p:nvPr>
            <p:ph type="sldNum" sz="quarter" idx="12"/>
          </p:nvPr>
        </p:nvSpPr>
        <p:spPr/>
        <p:txBody>
          <a:bodyPr/>
          <a:lstStyle/>
          <a:p>
            <a:fld id="{70A743B7-4783-42B4-A417-17CDBD9DB73F}" type="slidenum">
              <a:rPr lang="en-US" smtClean="0"/>
              <a:t>24</a:t>
            </a:fld>
            <a:endParaRPr lang="en-US"/>
          </a:p>
        </p:txBody>
      </p:sp>
      <p:cxnSp>
        <p:nvCxnSpPr>
          <p:cNvPr id="9" name="Straight Connector 8"/>
          <p:cNvCxnSpPr/>
          <p:nvPr/>
        </p:nvCxnSpPr>
        <p:spPr>
          <a:xfrm>
            <a:off x="775063" y="6339840"/>
            <a:ext cx="7829006"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3"/>
          <a:stretch>
            <a:fillRect/>
          </a:stretch>
        </p:blipFill>
        <p:spPr>
          <a:xfrm>
            <a:off x="457200" y="1073725"/>
            <a:ext cx="8058149" cy="5282625"/>
          </a:xfrm>
          <a:prstGeom prst="rect">
            <a:avLst/>
          </a:prstGeom>
        </p:spPr>
      </p:pic>
    </p:spTree>
    <p:extLst>
      <p:ext uri="{BB962C8B-B14F-4D97-AF65-F5344CB8AC3E}">
        <p14:creationId xmlns:p14="http://schemas.microsoft.com/office/powerpoint/2010/main" val="40397671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07124" y="452845"/>
            <a:ext cx="5902682" cy="769441"/>
          </a:xfrm>
          <a:prstGeom prst="rect">
            <a:avLst/>
          </a:prstGeom>
          <a:noFill/>
        </p:spPr>
        <p:txBody>
          <a:bodyPr wrap="square" rtlCol="0">
            <a:spAutoFit/>
          </a:bodyPr>
          <a:lstStyle/>
          <a:p>
            <a:r>
              <a:rPr lang="en-US" sz="4400" b="1" dirty="0"/>
              <a:t>Blank PDSA Form</a:t>
            </a:r>
          </a:p>
        </p:txBody>
      </p:sp>
      <p:sp>
        <p:nvSpPr>
          <p:cNvPr id="7" name="Slide Number Placeholder 6"/>
          <p:cNvSpPr>
            <a:spLocks noGrp="1"/>
          </p:cNvSpPr>
          <p:nvPr>
            <p:ph type="sldNum" sz="quarter" idx="12"/>
          </p:nvPr>
        </p:nvSpPr>
        <p:spPr/>
        <p:txBody>
          <a:bodyPr/>
          <a:lstStyle/>
          <a:p>
            <a:fld id="{70A743B7-4783-42B4-A417-17CDBD9DB73F}" type="slidenum">
              <a:rPr lang="en-US" smtClean="0"/>
              <a:t>25</a:t>
            </a:fld>
            <a:endParaRPr lang="en-US"/>
          </a:p>
        </p:txBody>
      </p:sp>
      <p:cxnSp>
        <p:nvCxnSpPr>
          <p:cNvPr id="9" name="Straight Connector 8"/>
          <p:cNvCxnSpPr/>
          <p:nvPr/>
        </p:nvCxnSpPr>
        <p:spPr>
          <a:xfrm>
            <a:off x="775063" y="6339840"/>
            <a:ext cx="7829006"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3"/>
          <a:stretch>
            <a:fillRect/>
          </a:stretch>
        </p:blipFill>
        <p:spPr>
          <a:xfrm>
            <a:off x="775063" y="1359666"/>
            <a:ext cx="7829006" cy="5110408"/>
          </a:xfrm>
          <a:prstGeom prst="rect">
            <a:avLst/>
          </a:prstGeom>
        </p:spPr>
      </p:pic>
    </p:spTree>
    <p:extLst>
      <p:ext uri="{BB962C8B-B14F-4D97-AF65-F5344CB8AC3E}">
        <p14:creationId xmlns:p14="http://schemas.microsoft.com/office/powerpoint/2010/main" val="41188891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Sample Run Chart</a:t>
            </a:r>
          </a:p>
        </p:txBody>
      </p:sp>
      <p:sp>
        <p:nvSpPr>
          <p:cNvPr id="4" name="Slide Number Placeholder 3"/>
          <p:cNvSpPr>
            <a:spLocks noGrp="1"/>
          </p:cNvSpPr>
          <p:nvPr>
            <p:ph type="sldNum" sz="quarter" idx="12"/>
          </p:nvPr>
        </p:nvSpPr>
        <p:spPr/>
        <p:txBody>
          <a:bodyPr/>
          <a:lstStyle/>
          <a:p>
            <a:fld id="{70A743B7-4783-42B4-A417-17CDBD9DB73F}" type="slidenum">
              <a:rPr lang="en-US" smtClean="0"/>
              <a:t>26</a:t>
            </a:fld>
            <a:endParaRPr lang="en-US"/>
          </a:p>
        </p:txBody>
      </p:sp>
      <p:pic>
        <p:nvPicPr>
          <p:cNvPr id="5" name="Picture 4"/>
          <p:cNvPicPr>
            <a:picLocks noChangeAspect="1"/>
          </p:cNvPicPr>
          <p:nvPr/>
        </p:nvPicPr>
        <p:blipFill>
          <a:blip r:embed="rId2"/>
          <a:stretch>
            <a:fillRect/>
          </a:stretch>
        </p:blipFill>
        <p:spPr>
          <a:xfrm>
            <a:off x="628650" y="1690689"/>
            <a:ext cx="7740001" cy="4009334"/>
          </a:xfrm>
          <a:prstGeom prst="rect">
            <a:avLst/>
          </a:prstGeom>
        </p:spPr>
      </p:pic>
    </p:spTree>
    <p:extLst>
      <p:ext uri="{BB962C8B-B14F-4D97-AF65-F5344CB8AC3E}">
        <p14:creationId xmlns:p14="http://schemas.microsoft.com/office/powerpoint/2010/main" val="26583914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Hierarchy of Sustaining Change</a:t>
            </a:r>
          </a:p>
        </p:txBody>
      </p:sp>
      <p:sp>
        <p:nvSpPr>
          <p:cNvPr id="4" name="Slide Number Placeholder 3"/>
          <p:cNvSpPr>
            <a:spLocks noGrp="1"/>
          </p:cNvSpPr>
          <p:nvPr>
            <p:ph type="sldNum" sz="quarter" idx="12"/>
          </p:nvPr>
        </p:nvSpPr>
        <p:spPr/>
        <p:txBody>
          <a:bodyPr/>
          <a:lstStyle/>
          <a:p>
            <a:fld id="{70A743B7-4783-42B4-A417-17CDBD9DB73F}" type="slidenum">
              <a:rPr lang="en-US" smtClean="0"/>
              <a:t>27</a:t>
            </a:fld>
            <a:endParaRPr lang="en-US"/>
          </a:p>
        </p:txBody>
      </p:sp>
      <p:grpSp>
        <p:nvGrpSpPr>
          <p:cNvPr id="5" name="Group 21"/>
          <p:cNvGrpSpPr>
            <a:grpSpLocks/>
          </p:cNvGrpSpPr>
          <p:nvPr/>
        </p:nvGrpSpPr>
        <p:grpSpPr bwMode="auto">
          <a:xfrm>
            <a:off x="814754" y="1606062"/>
            <a:ext cx="6324600" cy="4656138"/>
            <a:chOff x="2133600" y="1676400"/>
            <a:chExt cx="6324600" cy="4656931"/>
          </a:xfrm>
        </p:grpSpPr>
        <p:sp>
          <p:nvSpPr>
            <p:cNvPr id="6" name="Line 2"/>
            <p:cNvSpPr>
              <a:spLocks noChangeShapeType="1"/>
            </p:cNvSpPr>
            <p:nvPr/>
          </p:nvSpPr>
          <p:spPr bwMode="auto">
            <a:xfrm>
              <a:off x="3043238" y="4497388"/>
              <a:ext cx="31242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AutoShape 5"/>
            <p:cNvSpPr>
              <a:spLocks noChangeAspect="1" noChangeArrowheads="1"/>
            </p:cNvSpPr>
            <p:nvPr/>
          </p:nvSpPr>
          <p:spPr bwMode="auto">
            <a:xfrm>
              <a:off x="2133600" y="1739900"/>
              <a:ext cx="4652963" cy="4051300"/>
            </a:xfrm>
            <a:prstGeom prst="triangle">
              <a:avLst>
                <a:gd name="adj" fmla="val 50000"/>
              </a:avLst>
            </a:prstGeom>
            <a:noFill/>
            <a:ln w="38100">
              <a:solidFill>
                <a:srgbClr val="97B49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folHlink"/>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folHlink"/>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3600" b="0"/>
            </a:p>
          </p:txBody>
        </p:sp>
        <p:sp>
          <p:nvSpPr>
            <p:cNvPr id="8" name="Rectangle 6"/>
            <p:cNvSpPr>
              <a:spLocks noChangeAspect="1" noChangeArrowheads="1"/>
            </p:cNvSpPr>
            <p:nvPr/>
          </p:nvSpPr>
          <p:spPr bwMode="auto">
            <a:xfrm>
              <a:off x="2133600" y="5858587"/>
              <a:ext cx="4652963" cy="474744"/>
            </a:xfrm>
            <a:prstGeom prst="rect">
              <a:avLst/>
            </a:prstGeom>
            <a:solidFill>
              <a:schemeClr val="hlink"/>
            </a:solidFill>
            <a:ln w="9525">
              <a:solidFill>
                <a:schemeClr val="tx1"/>
              </a:solidFill>
              <a:miter lim="800000"/>
              <a:headEnd/>
              <a:tailEnd/>
            </a:ln>
            <a:effectLst/>
          </p:spPr>
          <p:txBody>
            <a:bodyPr wrap="none" anchor="ctr"/>
            <a:lstStyle/>
            <a:p>
              <a:pPr algn="ctr" eaLnBrk="1" hangingPunct="1">
                <a:defRPr/>
              </a:pPr>
              <a:r>
                <a:rPr lang="en-US" dirty="0">
                  <a:effectLst>
                    <a:outerShdw blurRad="38100" dist="38100" dir="2700000" algn="tl">
                      <a:srgbClr val="FFFFFF"/>
                    </a:outerShdw>
                  </a:effectLst>
                  <a:latin typeface="Arial" charset="0"/>
                  <a:cs typeface="Arial" charset="0"/>
                </a:rPr>
                <a:t> </a:t>
              </a:r>
              <a:r>
                <a:rPr lang="en-US" dirty="0">
                  <a:solidFill>
                    <a:schemeClr val="bg1">
                      <a:lumMod val="50000"/>
                    </a:schemeClr>
                  </a:solidFill>
                  <a:effectLst>
                    <a:outerShdw blurRad="38100" dist="38100" dir="2700000" algn="tl">
                      <a:srgbClr val="FFFFFF"/>
                    </a:outerShdw>
                  </a:effectLst>
                  <a:latin typeface="Arial" charset="0"/>
                  <a:cs typeface="Arial" charset="0"/>
                </a:rPr>
                <a:t>  </a:t>
              </a:r>
              <a:r>
                <a:rPr lang="en-US" dirty="0">
                  <a:solidFill>
                    <a:schemeClr val="tx1">
                      <a:lumMod val="75000"/>
                      <a:lumOff val="25000"/>
                    </a:schemeClr>
                  </a:solidFill>
                  <a:latin typeface="Arial" charset="0"/>
                  <a:cs typeface="Arial" charset="0"/>
                </a:rPr>
                <a:t>Standardization &amp; Simplification</a:t>
              </a:r>
            </a:p>
          </p:txBody>
        </p:sp>
        <p:sp>
          <p:nvSpPr>
            <p:cNvPr id="9" name="Line 7"/>
            <p:cNvSpPr>
              <a:spLocks noChangeAspect="1" noChangeShapeType="1"/>
            </p:cNvSpPr>
            <p:nvPr/>
          </p:nvSpPr>
          <p:spPr bwMode="auto">
            <a:xfrm>
              <a:off x="3576638" y="3354388"/>
              <a:ext cx="1752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Line 8"/>
            <p:cNvSpPr>
              <a:spLocks noChangeAspect="1" noChangeShapeType="1"/>
            </p:cNvSpPr>
            <p:nvPr/>
          </p:nvSpPr>
          <p:spPr bwMode="auto">
            <a:xfrm>
              <a:off x="2890838" y="4497388"/>
              <a:ext cx="3124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 name="Line 9"/>
            <p:cNvSpPr>
              <a:spLocks noChangeAspect="1" noChangeShapeType="1"/>
            </p:cNvSpPr>
            <p:nvPr/>
          </p:nvSpPr>
          <p:spPr bwMode="auto">
            <a:xfrm>
              <a:off x="2433638" y="5335588"/>
              <a:ext cx="403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Text Box 10"/>
            <p:cNvSpPr txBox="1">
              <a:spLocks noChangeAspect="1" noChangeArrowheads="1"/>
            </p:cNvSpPr>
            <p:nvPr/>
          </p:nvSpPr>
          <p:spPr bwMode="auto">
            <a:xfrm>
              <a:off x="3886200" y="2514743"/>
              <a:ext cx="1143000" cy="738314"/>
            </a:xfrm>
            <a:prstGeom prst="rect">
              <a:avLst/>
            </a:prstGeom>
            <a:noFill/>
            <a:ln w="9525">
              <a:noFill/>
              <a:miter lim="800000"/>
              <a:headEnd/>
              <a:tailEnd/>
            </a:ln>
          </p:spPr>
          <p:txBody>
            <a:bodyPr>
              <a:spAutoFit/>
            </a:bodyPr>
            <a:lstStyle/>
            <a:p>
              <a:pPr algn="ctr" eaLnBrk="1" hangingPunct="1">
                <a:defRPr/>
              </a:pPr>
              <a:r>
                <a:rPr lang="en-US" sz="1400" b="0" dirty="0">
                  <a:solidFill>
                    <a:schemeClr val="tx1">
                      <a:lumMod val="75000"/>
                      <a:lumOff val="25000"/>
                    </a:schemeClr>
                  </a:solidFill>
                  <a:latin typeface="Arial" charset="0"/>
                  <a:cs typeface="Arial" charset="0"/>
                </a:rPr>
                <a:t>Policies, </a:t>
              </a:r>
            </a:p>
            <a:p>
              <a:pPr algn="ctr" eaLnBrk="1" hangingPunct="1">
                <a:defRPr/>
              </a:pPr>
              <a:r>
                <a:rPr lang="en-US" sz="1400" b="0" dirty="0">
                  <a:solidFill>
                    <a:schemeClr val="tx1">
                      <a:lumMod val="75000"/>
                      <a:lumOff val="25000"/>
                    </a:schemeClr>
                  </a:solidFill>
                  <a:latin typeface="Arial" charset="0"/>
                  <a:cs typeface="Arial" charset="0"/>
                </a:rPr>
                <a:t>training, </a:t>
              </a:r>
            </a:p>
            <a:p>
              <a:pPr algn="ctr" eaLnBrk="1" hangingPunct="1">
                <a:defRPr/>
              </a:pPr>
              <a:r>
                <a:rPr lang="en-US" sz="1400" b="0" dirty="0">
                  <a:solidFill>
                    <a:schemeClr val="tx1">
                      <a:lumMod val="75000"/>
                      <a:lumOff val="25000"/>
                    </a:schemeClr>
                  </a:solidFill>
                  <a:latin typeface="Arial" charset="0"/>
                  <a:cs typeface="Arial" charset="0"/>
                </a:rPr>
                <a:t>inspection</a:t>
              </a:r>
            </a:p>
          </p:txBody>
        </p:sp>
        <p:sp>
          <p:nvSpPr>
            <p:cNvPr id="13" name="Text Box 11"/>
            <p:cNvSpPr txBox="1">
              <a:spLocks noChangeAspect="1" noChangeArrowheads="1"/>
            </p:cNvSpPr>
            <p:nvPr/>
          </p:nvSpPr>
          <p:spPr bwMode="auto">
            <a:xfrm>
              <a:off x="3352800" y="3429298"/>
              <a:ext cx="2286000" cy="522377"/>
            </a:xfrm>
            <a:prstGeom prst="rect">
              <a:avLst/>
            </a:prstGeom>
            <a:noFill/>
            <a:ln w="9525" algn="ctr">
              <a:noFill/>
              <a:miter lim="800000"/>
              <a:headEnd/>
              <a:tailEnd/>
            </a:ln>
          </p:spPr>
          <p:txBody>
            <a:bodyPr>
              <a:spAutoFit/>
            </a:bodyPr>
            <a:lstStyle/>
            <a:p>
              <a:pPr algn="ctr" eaLnBrk="1" hangingPunct="1">
                <a:defRPr/>
              </a:pPr>
              <a:r>
                <a:rPr lang="en-US" sz="1400" b="0" dirty="0">
                  <a:solidFill>
                    <a:schemeClr val="tx1">
                      <a:lumMod val="75000"/>
                      <a:lumOff val="25000"/>
                    </a:schemeClr>
                  </a:solidFill>
                  <a:latin typeface="Arial" charset="0"/>
                  <a:cs typeface="Arial" charset="0"/>
                </a:rPr>
                <a:t>Minimize</a:t>
              </a:r>
            </a:p>
            <a:p>
              <a:pPr algn="ctr" eaLnBrk="1" hangingPunct="1">
                <a:defRPr/>
              </a:pPr>
              <a:r>
                <a:rPr lang="en-US" sz="1400" b="0" dirty="0">
                  <a:solidFill>
                    <a:schemeClr val="tx1">
                      <a:lumMod val="75000"/>
                      <a:lumOff val="25000"/>
                    </a:schemeClr>
                  </a:solidFill>
                  <a:latin typeface="Arial" charset="0"/>
                  <a:cs typeface="Arial" charset="0"/>
                </a:rPr>
                <a:t>consequences of errors</a:t>
              </a:r>
            </a:p>
          </p:txBody>
        </p:sp>
        <p:sp>
          <p:nvSpPr>
            <p:cNvPr id="14" name="Text Box 12"/>
            <p:cNvSpPr txBox="1">
              <a:spLocks noChangeAspect="1" noChangeArrowheads="1"/>
            </p:cNvSpPr>
            <p:nvPr/>
          </p:nvSpPr>
          <p:spPr bwMode="auto">
            <a:xfrm>
              <a:off x="2819400" y="4572493"/>
              <a:ext cx="3200400" cy="304852"/>
            </a:xfrm>
            <a:prstGeom prst="rect">
              <a:avLst/>
            </a:prstGeom>
            <a:noFill/>
            <a:ln w="9525">
              <a:noFill/>
              <a:miter lim="800000"/>
              <a:headEnd/>
              <a:tailEnd/>
            </a:ln>
          </p:spPr>
          <p:txBody>
            <a:bodyPr>
              <a:spAutoFit/>
            </a:bodyPr>
            <a:lstStyle/>
            <a:p>
              <a:pPr algn="ctr" eaLnBrk="1" hangingPunct="1">
                <a:defRPr/>
              </a:pPr>
              <a:r>
                <a:rPr lang="en-US" sz="1400" b="0" dirty="0">
                  <a:solidFill>
                    <a:schemeClr val="tx1">
                      <a:lumMod val="75000"/>
                      <a:lumOff val="25000"/>
                    </a:schemeClr>
                  </a:solidFill>
                  <a:latin typeface="Arial" charset="0"/>
                  <a:cs typeface="Arial" charset="0"/>
                </a:rPr>
                <a:t>Make it easy to do the right thing</a:t>
              </a:r>
            </a:p>
          </p:txBody>
        </p:sp>
        <p:sp>
          <p:nvSpPr>
            <p:cNvPr id="15" name="Text Box 13"/>
            <p:cNvSpPr txBox="1">
              <a:spLocks noChangeAspect="1" noChangeArrowheads="1"/>
            </p:cNvSpPr>
            <p:nvPr/>
          </p:nvSpPr>
          <p:spPr bwMode="auto">
            <a:xfrm>
              <a:off x="2667000" y="4953558"/>
              <a:ext cx="3581400" cy="304852"/>
            </a:xfrm>
            <a:prstGeom prst="rect">
              <a:avLst/>
            </a:prstGeom>
            <a:noFill/>
            <a:ln w="9525">
              <a:noFill/>
              <a:miter lim="800000"/>
              <a:headEnd/>
              <a:tailEnd/>
            </a:ln>
          </p:spPr>
          <p:txBody>
            <a:bodyPr>
              <a:spAutoFit/>
            </a:bodyPr>
            <a:lstStyle/>
            <a:p>
              <a:pPr algn="ctr" eaLnBrk="1" hangingPunct="1">
                <a:defRPr/>
              </a:pPr>
              <a:r>
                <a:rPr lang="en-US" sz="1400" b="0" dirty="0">
                  <a:solidFill>
                    <a:schemeClr val="tx1">
                      <a:lumMod val="75000"/>
                      <a:lumOff val="25000"/>
                    </a:schemeClr>
                  </a:solidFill>
                  <a:latin typeface="Arial" charset="0"/>
                  <a:cs typeface="Arial" charset="0"/>
                </a:rPr>
                <a:t>Make it hard to do the wrong thing</a:t>
              </a:r>
              <a:r>
                <a:rPr lang="en-US" sz="1400" dirty="0">
                  <a:solidFill>
                    <a:schemeClr val="tx1">
                      <a:lumMod val="75000"/>
                      <a:lumOff val="25000"/>
                    </a:schemeClr>
                  </a:solidFill>
                  <a:latin typeface="Arial" charset="0"/>
                  <a:cs typeface="Arial" charset="0"/>
                </a:rPr>
                <a:t> </a:t>
              </a:r>
            </a:p>
          </p:txBody>
        </p:sp>
        <p:sp>
          <p:nvSpPr>
            <p:cNvPr id="16" name="Text Box 14"/>
            <p:cNvSpPr txBox="1">
              <a:spLocks noChangeAspect="1" noChangeArrowheads="1"/>
            </p:cNvSpPr>
            <p:nvPr/>
          </p:nvSpPr>
          <p:spPr bwMode="auto">
            <a:xfrm>
              <a:off x="2362200" y="5410836"/>
              <a:ext cx="4114800" cy="304852"/>
            </a:xfrm>
            <a:prstGeom prst="rect">
              <a:avLst/>
            </a:prstGeom>
            <a:noFill/>
            <a:ln w="9525">
              <a:noFill/>
              <a:miter lim="800000"/>
              <a:headEnd/>
              <a:tailEnd/>
            </a:ln>
          </p:spPr>
          <p:txBody>
            <a:bodyPr>
              <a:spAutoFit/>
            </a:bodyPr>
            <a:lstStyle/>
            <a:p>
              <a:pPr algn="ctr" eaLnBrk="1" hangingPunct="1">
                <a:defRPr/>
              </a:pPr>
              <a:r>
                <a:rPr lang="en-US" sz="1400" b="0" dirty="0">
                  <a:solidFill>
                    <a:schemeClr val="tx1">
                      <a:lumMod val="75000"/>
                      <a:lumOff val="25000"/>
                    </a:schemeClr>
                  </a:solidFill>
                  <a:latin typeface="Arial" charset="0"/>
                  <a:cs typeface="Arial" charset="0"/>
                </a:rPr>
                <a:t>Eliminate opportunity for error</a:t>
              </a:r>
              <a:endParaRPr lang="en-US" sz="1400" dirty="0">
                <a:solidFill>
                  <a:schemeClr val="tx1">
                    <a:lumMod val="75000"/>
                    <a:lumOff val="25000"/>
                  </a:schemeClr>
                </a:solidFill>
                <a:latin typeface="Arial" charset="0"/>
                <a:cs typeface="Arial" charset="0"/>
              </a:endParaRPr>
            </a:p>
          </p:txBody>
        </p:sp>
        <p:sp>
          <p:nvSpPr>
            <p:cNvPr id="17" name="Line 20"/>
            <p:cNvSpPr>
              <a:spLocks noChangeAspect="1" noChangeShapeType="1"/>
            </p:cNvSpPr>
            <p:nvPr/>
          </p:nvSpPr>
          <p:spPr bwMode="auto">
            <a:xfrm>
              <a:off x="2662238" y="4878933"/>
              <a:ext cx="3581400" cy="0"/>
            </a:xfrm>
            <a:prstGeom prst="line">
              <a:avLst/>
            </a:prstGeom>
            <a:noFill/>
            <a:ln w="9525">
              <a:solidFill>
                <a:schemeClr val="tx1"/>
              </a:solidFill>
              <a:round/>
              <a:headEnd/>
              <a:tailEnd/>
            </a:ln>
          </p:spPr>
          <p:txBody>
            <a:bodyPr/>
            <a:lstStyle/>
            <a:p>
              <a:pPr eaLnBrk="1" hangingPunct="1">
                <a:defRPr/>
              </a:pPr>
              <a:endParaRPr lang="en-US" dirty="0">
                <a:solidFill>
                  <a:schemeClr val="tx1">
                    <a:lumMod val="75000"/>
                    <a:lumOff val="25000"/>
                  </a:schemeClr>
                </a:solidFill>
                <a:latin typeface="Arial" charset="0"/>
                <a:cs typeface="Arial" charset="0"/>
              </a:endParaRPr>
            </a:p>
          </p:txBody>
        </p:sp>
        <p:sp>
          <p:nvSpPr>
            <p:cNvPr id="18" name="Line 23"/>
            <p:cNvSpPr>
              <a:spLocks noChangeAspect="1" noChangeShapeType="1"/>
            </p:cNvSpPr>
            <p:nvPr/>
          </p:nvSpPr>
          <p:spPr bwMode="auto">
            <a:xfrm>
              <a:off x="3195638" y="3963988"/>
              <a:ext cx="2514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 name="Text Box 24"/>
            <p:cNvSpPr txBox="1">
              <a:spLocks noChangeAspect="1" noChangeArrowheads="1"/>
            </p:cNvSpPr>
            <p:nvPr/>
          </p:nvSpPr>
          <p:spPr bwMode="auto">
            <a:xfrm>
              <a:off x="2971800" y="4115215"/>
              <a:ext cx="2971800" cy="304852"/>
            </a:xfrm>
            <a:prstGeom prst="rect">
              <a:avLst/>
            </a:prstGeom>
            <a:noFill/>
            <a:ln w="9525">
              <a:noFill/>
              <a:miter lim="800000"/>
              <a:headEnd/>
              <a:tailEnd/>
            </a:ln>
          </p:spPr>
          <p:txBody>
            <a:bodyPr>
              <a:spAutoFit/>
            </a:bodyPr>
            <a:lstStyle/>
            <a:p>
              <a:pPr algn="ctr" eaLnBrk="1" hangingPunct="1">
                <a:defRPr/>
              </a:pPr>
              <a:r>
                <a:rPr lang="en-US" sz="1400" b="0" dirty="0">
                  <a:solidFill>
                    <a:schemeClr val="tx1">
                      <a:lumMod val="75000"/>
                      <a:lumOff val="25000"/>
                    </a:schemeClr>
                  </a:solidFill>
                  <a:latin typeface="Arial" charset="0"/>
                  <a:cs typeface="Arial" charset="0"/>
                </a:rPr>
                <a:t>Make errors visible</a:t>
              </a:r>
            </a:p>
          </p:txBody>
        </p:sp>
        <p:sp>
          <p:nvSpPr>
            <p:cNvPr id="20" name="Text Box 28"/>
            <p:cNvSpPr txBox="1">
              <a:spLocks noChangeArrowheads="1"/>
            </p:cNvSpPr>
            <p:nvPr/>
          </p:nvSpPr>
          <p:spPr bwMode="auto">
            <a:xfrm>
              <a:off x="4953000" y="1676400"/>
              <a:ext cx="14779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folHlink"/>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folHlink"/>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50000"/>
                </a:spcBef>
                <a:buClrTx/>
                <a:buSzTx/>
                <a:buFontTx/>
                <a:buNone/>
              </a:pPr>
              <a:r>
                <a:rPr lang="en-US" altLang="en-US" sz="1800">
                  <a:solidFill>
                    <a:srgbClr val="97B49D"/>
                  </a:solidFill>
                </a:rPr>
                <a:t>Weakest</a:t>
              </a:r>
            </a:p>
          </p:txBody>
        </p:sp>
        <p:sp>
          <p:nvSpPr>
            <p:cNvPr id="21" name="Text Box 29"/>
            <p:cNvSpPr txBox="1">
              <a:spLocks noChangeArrowheads="1"/>
            </p:cNvSpPr>
            <p:nvPr/>
          </p:nvSpPr>
          <p:spPr bwMode="auto">
            <a:xfrm>
              <a:off x="7010400" y="5334000"/>
              <a:ext cx="1447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folHlink"/>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folHlink"/>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50000"/>
                </a:spcBef>
                <a:buClrTx/>
                <a:buSzTx/>
                <a:buFontTx/>
                <a:buNone/>
              </a:pPr>
              <a:r>
                <a:rPr lang="en-US" altLang="en-US" sz="1800">
                  <a:solidFill>
                    <a:srgbClr val="97B49D"/>
                  </a:solidFill>
                </a:rPr>
                <a:t>Strongest</a:t>
              </a:r>
            </a:p>
          </p:txBody>
        </p:sp>
        <p:sp>
          <p:nvSpPr>
            <p:cNvPr id="22" name="Line 20"/>
            <p:cNvSpPr>
              <a:spLocks noChangeShapeType="1"/>
            </p:cNvSpPr>
            <p:nvPr/>
          </p:nvSpPr>
          <p:spPr bwMode="auto">
            <a:xfrm>
              <a:off x="5105400" y="1981200"/>
              <a:ext cx="1981200" cy="3429000"/>
            </a:xfrm>
            <a:prstGeom prst="line">
              <a:avLst/>
            </a:prstGeom>
            <a:noFill/>
            <a:ln w="38100">
              <a:solidFill>
                <a:srgbClr val="97B49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23" name="TextBox 1"/>
          <p:cNvSpPr txBox="1">
            <a:spLocks noChangeArrowheads="1"/>
          </p:cNvSpPr>
          <p:nvPr/>
        </p:nvSpPr>
        <p:spPr bwMode="auto">
          <a:xfrm>
            <a:off x="4696192" y="6329576"/>
            <a:ext cx="3048000" cy="277813"/>
          </a:xfrm>
          <a:prstGeom prst="rect">
            <a:avLst/>
          </a:prstGeom>
          <a:noFill/>
          <a:ln w="9525">
            <a:noFill/>
            <a:miter lim="800000"/>
            <a:headEnd/>
            <a:tailEnd/>
          </a:ln>
        </p:spPr>
        <p:txBody>
          <a:bodyPr>
            <a:spAutoFit/>
          </a:bodyPr>
          <a:lstStyle/>
          <a:p>
            <a:pPr eaLnBrk="1" hangingPunct="1">
              <a:defRPr/>
            </a:pPr>
            <a:r>
              <a:rPr lang="en-US" sz="1200" b="0" dirty="0">
                <a:solidFill>
                  <a:schemeClr val="bg1">
                    <a:lumMod val="50000"/>
                  </a:schemeClr>
                </a:solidFill>
                <a:latin typeface="Arial" charset="0"/>
                <a:cs typeface="Arial" charset="0"/>
              </a:rPr>
              <a:t>Doug Bonacum, Kaiser Permanente</a:t>
            </a:r>
            <a:r>
              <a:rPr lang="en-US" sz="1200" b="0" dirty="0">
                <a:latin typeface="Arial" charset="0"/>
                <a:cs typeface="Arial" charset="0"/>
              </a:rPr>
              <a:t> </a:t>
            </a:r>
          </a:p>
        </p:txBody>
      </p:sp>
      <p:sp>
        <p:nvSpPr>
          <p:cNvPr id="24" name="TextBox 23"/>
          <p:cNvSpPr txBox="1"/>
          <p:nvPr/>
        </p:nvSpPr>
        <p:spPr>
          <a:xfrm>
            <a:off x="5112117" y="2692931"/>
            <a:ext cx="3420208" cy="1569660"/>
          </a:xfrm>
          <a:prstGeom prst="rect">
            <a:avLst/>
          </a:prstGeom>
          <a:noFill/>
        </p:spPr>
        <p:txBody>
          <a:bodyPr wrap="square" rtlCol="0">
            <a:spAutoFit/>
          </a:bodyPr>
          <a:lstStyle/>
          <a:p>
            <a:r>
              <a:rPr lang="en-US" sz="2400" b="1" dirty="0"/>
              <a:t>ASK: does the change depend on well meaning person or well designed system?</a:t>
            </a:r>
          </a:p>
        </p:txBody>
      </p:sp>
    </p:spTree>
    <p:extLst>
      <p:ext uri="{BB962C8B-B14F-4D97-AF65-F5344CB8AC3E}">
        <p14:creationId xmlns:p14="http://schemas.microsoft.com/office/powerpoint/2010/main" val="25574203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TED Talks and other Videos</a:t>
            </a:r>
          </a:p>
        </p:txBody>
      </p:sp>
      <p:sp>
        <p:nvSpPr>
          <p:cNvPr id="3" name="Content Placeholder 2"/>
          <p:cNvSpPr>
            <a:spLocks noGrp="1"/>
          </p:cNvSpPr>
          <p:nvPr>
            <p:ph idx="1"/>
          </p:nvPr>
        </p:nvSpPr>
        <p:spPr>
          <a:xfrm>
            <a:off x="628650" y="1588232"/>
            <a:ext cx="7886700" cy="4351338"/>
          </a:xfrm>
        </p:spPr>
        <p:txBody>
          <a:bodyPr>
            <a:normAutofit/>
          </a:bodyPr>
          <a:lstStyle/>
          <a:p>
            <a:r>
              <a:rPr lang="en-US" sz="2400" dirty="0"/>
              <a:t>The importance of listening well - </a:t>
            </a:r>
            <a:endParaRPr lang="en-US" dirty="0"/>
          </a:p>
          <a:p>
            <a:pPr lvl="1"/>
            <a:r>
              <a:rPr lang="en-US" sz="1600" u="sng" dirty="0">
                <a:hlinkClick r:id="rId2"/>
              </a:rPr>
              <a:t>https://www.ted.com/talks/ernesto_sirolli_want_to_help_someone_shut_up_and_listen</a:t>
            </a:r>
            <a:r>
              <a:rPr lang="en-US" sz="1600" dirty="0"/>
              <a:t> </a:t>
            </a:r>
          </a:p>
          <a:p>
            <a:r>
              <a:rPr lang="en-US" sz="2400" dirty="0"/>
              <a:t>Making Toast! Or how to do flow charts –</a:t>
            </a:r>
            <a:endParaRPr lang="en-US" dirty="0"/>
          </a:p>
          <a:p>
            <a:pPr lvl="1"/>
            <a:r>
              <a:rPr lang="en-US" sz="2000" u="sng" dirty="0">
                <a:hlinkClick r:id="rId3"/>
              </a:rPr>
              <a:t>https://www.ted.com/talks/tom_wujec_got_a_wicked_problem_first_tell_me_how_you_make_toast#t-37362</a:t>
            </a:r>
            <a:endParaRPr lang="en-US" sz="2000" u="sng" dirty="0"/>
          </a:p>
          <a:p>
            <a:pPr marL="0" lvl="0" indent="0" eaLnBrk="0" fontAlgn="base" hangingPunct="0">
              <a:lnSpc>
                <a:spcPct val="100000"/>
              </a:lnSpc>
              <a:spcBef>
                <a:spcPct val="0"/>
              </a:spcBef>
              <a:spcAft>
                <a:spcPct val="0"/>
              </a:spcAft>
              <a:buNone/>
            </a:pPr>
            <a:endParaRPr lang="en-US" altLang="en-US" sz="900" dirty="0">
              <a:solidFill>
                <a:srgbClr val="1155CC"/>
              </a:solidFill>
              <a:latin typeface="Arial" panose="020B0604020202020204" pitchFamily="34" charset="0"/>
              <a:cs typeface="Arial" panose="020B0604020202020204" pitchFamily="34" charset="0"/>
              <a:hlinkClick r:id="rId4"/>
            </a:endParaRPr>
          </a:p>
          <a:p>
            <a:r>
              <a:rPr lang="en-US" sz="2600" dirty="0"/>
              <a:t>Celebrating failure –</a:t>
            </a:r>
          </a:p>
          <a:p>
            <a:pPr lvl="1"/>
            <a:r>
              <a:rPr lang="en-US" sz="2000" dirty="0">
                <a:hlinkClick r:id="rId5"/>
              </a:rPr>
              <a:t>https://www.ted.com/talks/astro_teller_the_unexpected_benefit_of_celebrating_failure</a:t>
            </a:r>
            <a:endParaRPr lang="en-US" sz="2000" dirty="0"/>
          </a:p>
          <a:p>
            <a:r>
              <a:rPr lang="en-US" sz="2400" dirty="0"/>
              <a:t>IHI Video on Driver Diagrams –</a:t>
            </a:r>
          </a:p>
          <a:p>
            <a:pPr lvl="1"/>
            <a:r>
              <a:rPr lang="en-US" sz="2000" dirty="0">
                <a:solidFill>
                  <a:srgbClr val="0070C0"/>
                </a:solidFill>
                <a:hlinkClick r:id="rId6"/>
              </a:rPr>
              <a:t>https://www.youtube.com/watch?v=yfcE_Q-IRFg</a:t>
            </a:r>
            <a:endParaRPr lang="en-US" sz="2000" dirty="0">
              <a:solidFill>
                <a:srgbClr val="0070C0"/>
              </a:solidFill>
            </a:endParaRPr>
          </a:p>
          <a:p>
            <a:pPr marL="0" indent="0">
              <a:buNone/>
            </a:pPr>
            <a:endParaRPr lang="en-US" sz="2000" dirty="0"/>
          </a:p>
          <a:p>
            <a:endParaRPr lang="en-US" dirty="0"/>
          </a:p>
        </p:txBody>
      </p:sp>
    </p:spTree>
    <p:extLst>
      <p:ext uri="{BB962C8B-B14F-4D97-AF65-F5344CB8AC3E}">
        <p14:creationId xmlns:p14="http://schemas.microsoft.com/office/powerpoint/2010/main" val="153327461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alition-MAH powerpoint template">
  <a:themeElements>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2671</TotalTime>
  <Words>2873</Words>
  <Application>Microsoft Office PowerPoint</Application>
  <PresentationFormat>On-screen Show (4:3)</PresentationFormat>
  <Paragraphs>350</Paragraphs>
  <Slides>28</Slides>
  <Notes>13</Notes>
  <HiddenSlides>0</HiddenSlides>
  <MMClips>0</MMClip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Office Theme</vt:lpstr>
      <vt:lpstr>Coalition-MAH powerpoint template</vt:lpstr>
      <vt:lpstr>MA-PIP Patient Safety  &amp;  Model for Improvement Check List</vt:lpstr>
      <vt:lpstr>Content</vt:lpstr>
      <vt:lpstr> Science of Patient Safety </vt:lpstr>
      <vt:lpstr>Strategies for Patient Safety</vt:lpstr>
      <vt:lpstr> Science of Patient Safety </vt:lpstr>
      <vt:lpstr>Strategies for Patient Safety</vt:lpstr>
      <vt:lpstr>Using the MFI Framework</vt:lpstr>
      <vt:lpstr>Process Improvement Check List</vt:lpstr>
      <vt:lpstr>Process Improvement Check List</vt:lpstr>
      <vt:lpstr>Process Improvement Check List</vt:lpstr>
      <vt:lpstr>Process Improvement Check List</vt:lpstr>
      <vt:lpstr>Process Improvement Check List</vt:lpstr>
      <vt:lpstr>Appendix</vt:lpstr>
      <vt:lpstr>The three MFI Questions</vt:lpstr>
      <vt:lpstr>Example of PI Project selection</vt:lpstr>
      <vt:lpstr>Sample Driver Diagram</vt:lpstr>
      <vt:lpstr>Blank Driver Diagram</vt:lpstr>
      <vt:lpstr>High Level Flow Chart</vt:lpstr>
      <vt:lpstr>Measurement</vt:lpstr>
      <vt:lpstr>Test Ideas</vt:lpstr>
      <vt:lpstr>Two Process Improvement Tools</vt:lpstr>
      <vt:lpstr>PowerPoint Presentation</vt:lpstr>
      <vt:lpstr>PowerPoint Presentation</vt:lpstr>
      <vt:lpstr>PowerPoint Presentation</vt:lpstr>
      <vt:lpstr>PowerPoint Presentation</vt:lpstr>
      <vt:lpstr>Sample Run Chart</vt:lpstr>
      <vt:lpstr>Hierarchy of Sustaining Change</vt:lpstr>
      <vt:lpstr>TED Talks and other Videos</vt:lpstr>
    </vt:vector>
  </TitlesOfParts>
  <Company>Lowell General Hospital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Judy Ling</dc:creator>
  <cp:lastModifiedBy>Emily Biocchi</cp:lastModifiedBy>
  <cp:revision>204</cp:revision>
  <dcterms:created xsi:type="dcterms:W3CDTF">2015-10-06T15:01:32Z</dcterms:created>
  <dcterms:modified xsi:type="dcterms:W3CDTF">2016-06-21T19:20:10Z</dcterms:modified>
</cp:coreProperties>
</file>